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34" r:id="rId3"/>
    <p:sldId id="335" r:id="rId4"/>
    <p:sldId id="383" r:id="rId5"/>
    <p:sldId id="336" r:id="rId6"/>
    <p:sldId id="337" r:id="rId7"/>
    <p:sldId id="365" r:id="rId8"/>
    <p:sldId id="338" r:id="rId9"/>
    <p:sldId id="339" r:id="rId10"/>
    <p:sldId id="368" r:id="rId11"/>
    <p:sldId id="363" r:id="rId12"/>
    <p:sldId id="370" r:id="rId13"/>
    <p:sldId id="371" r:id="rId14"/>
    <p:sldId id="373" r:id="rId15"/>
    <p:sldId id="375" r:id="rId16"/>
    <p:sldId id="364" r:id="rId17"/>
    <p:sldId id="341" r:id="rId18"/>
    <p:sldId id="376" r:id="rId19"/>
    <p:sldId id="380" r:id="rId20"/>
    <p:sldId id="381" r:id="rId21"/>
    <p:sldId id="382" r:id="rId22"/>
    <p:sldId id="358" r:id="rId23"/>
    <p:sldId id="353" r:id="rId24"/>
    <p:sldId id="354" r:id="rId25"/>
    <p:sldId id="355" r:id="rId26"/>
    <p:sldId id="356" r:id="rId27"/>
    <p:sldId id="349" r:id="rId28"/>
    <p:sldId id="366" r:id="rId29"/>
    <p:sldId id="345" r:id="rId30"/>
    <p:sldId id="393" r:id="rId31"/>
    <p:sldId id="347" r:id="rId32"/>
    <p:sldId id="357" r:id="rId33"/>
    <p:sldId id="392" r:id="rId34"/>
    <p:sldId id="348" r:id="rId35"/>
    <p:sldId id="351" r:id="rId36"/>
    <p:sldId id="384" r:id="rId37"/>
    <p:sldId id="385" r:id="rId38"/>
    <p:sldId id="359" r:id="rId39"/>
    <p:sldId id="386" r:id="rId40"/>
    <p:sldId id="387" r:id="rId41"/>
    <p:sldId id="389" r:id="rId42"/>
    <p:sldId id="361" r:id="rId43"/>
    <p:sldId id="390" r:id="rId44"/>
    <p:sldId id="360" r:id="rId45"/>
    <p:sldId id="362" r:id="rId46"/>
    <p:sldId id="352" r:id="rId47"/>
    <p:sldId id="2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5811"/>
  </p:normalViewPr>
  <p:slideViewPr>
    <p:cSldViewPr snapToGrid="0">
      <p:cViewPr varScale="1">
        <p:scale>
          <a:sx n="68" d="100"/>
          <a:sy n="68" d="100"/>
        </p:scale>
        <p:origin x="8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a:t>
            </a:r>
            <a:r>
              <a:rPr lang="en-US" dirty="0" err="1"/>
              <a:t>Biploar</a:t>
            </a:r>
            <a:r>
              <a:rPr lang="en-US" dirty="0"/>
              <a:t> Junction Transistor</a:t>
            </a:r>
          </a:p>
          <a:p>
            <a:r>
              <a:rPr lang="en-US" dirty="0"/>
              <a:t>PMOS = P-channel Metal-Oxide-Semiconductor</a:t>
            </a:r>
          </a:p>
          <a:p>
            <a:r>
              <a:rPr lang="en-US" dirty="0"/>
              <a:t>NMOS = N-channel Metal-Oxide-Semiconductor</a:t>
            </a:r>
          </a:p>
          <a:p>
            <a:r>
              <a:rPr lang="en-US" dirty="0"/>
              <a:t>CMOS = Complimentary Metal-Oxide-Semiconductor</a:t>
            </a:r>
          </a:p>
          <a:p>
            <a:r>
              <a:rPr lang="en-US" dirty="0"/>
              <a:t>VLSI = Very Lage Scale Integration</a:t>
            </a:r>
          </a:p>
        </p:txBody>
      </p:sp>
      <p:sp>
        <p:nvSpPr>
          <p:cNvPr id="4" name="Slide Number Placeholder 3"/>
          <p:cNvSpPr>
            <a:spLocks noGrp="1"/>
          </p:cNvSpPr>
          <p:nvPr>
            <p:ph type="sldNum" sz="quarter" idx="5"/>
          </p:nvPr>
        </p:nvSpPr>
        <p:spPr/>
        <p:txBody>
          <a:bodyPr/>
          <a:lstStyle/>
          <a:p>
            <a:fld id="{9F4414A0-4E43-B244-BF62-FDB8F38845D2}" type="slidenum">
              <a:rPr lang="en-US" smtClean="0"/>
              <a:t>2</a:t>
            </a:fld>
            <a:endParaRPr lang="en-US"/>
          </a:p>
        </p:txBody>
      </p:sp>
    </p:spTree>
    <p:extLst>
      <p:ext uri="{BB962C8B-B14F-4D97-AF65-F5344CB8AC3E}">
        <p14:creationId xmlns:p14="http://schemas.microsoft.com/office/powerpoint/2010/main" val="2016698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p:cNvSpPr>
            <a:spLocks noGrp="1"/>
          </p:cNvSpPr>
          <p:nvPr>
            <p:ph type="sldNum" sz="quarter" idx="5"/>
          </p:nvPr>
        </p:nvSpPr>
        <p:spPr/>
        <p:txBody>
          <a:bodyPr/>
          <a:lstStyle/>
          <a:p>
            <a:fld id="{9F4414A0-4E43-B244-BF62-FDB8F38845D2}" type="slidenum">
              <a:rPr lang="en-US" smtClean="0"/>
              <a:t>18</a:t>
            </a:fld>
            <a:endParaRPr lang="en-US"/>
          </a:p>
        </p:txBody>
      </p:sp>
    </p:spTree>
    <p:extLst>
      <p:ext uri="{BB962C8B-B14F-4D97-AF65-F5344CB8AC3E}">
        <p14:creationId xmlns:p14="http://schemas.microsoft.com/office/powerpoint/2010/main" val="10138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BBB9-2464-3EC8-9C2D-A7CEC778BF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83569-76F7-B0B3-8B62-0557A0726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A6E64-5C49-9DA5-B07C-66DBC7FFB062}"/>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A940AF12-48BB-37BA-2A80-CF07B307CC15}"/>
              </a:ext>
            </a:extLst>
          </p:cNvPr>
          <p:cNvSpPr>
            <a:spLocks noGrp="1"/>
          </p:cNvSpPr>
          <p:nvPr>
            <p:ph type="sldNum" sz="quarter" idx="5"/>
          </p:nvPr>
        </p:nvSpPr>
        <p:spPr/>
        <p:txBody>
          <a:bodyPr/>
          <a:lstStyle/>
          <a:p>
            <a:fld id="{9F4414A0-4E43-B244-BF62-FDB8F38845D2}" type="slidenum">
              <a:rPr lang="en-US" smtClean="0"/>
              <a:t>19</a:t>
            </a:fld>
            <a:endParaRPr lang="en-US"/>
          </a:p>
        </p:txBody>
      </p:sp>
    </p:spTree>
    <p:extLst>
      <p:ext uri="{BB962C8B-B14F-4D97-AF65-F5344CB8AC3E}">
        <p14:creationId xmlns:p14="http://schemas.microsoft.com/office/powerpoint/2010/main" val="3226332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D8CA-BAE5-CB3F-64AD-7291C4296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8B447-BB1B-C7FF-A745-5672261B0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B2E2-659B-4009-C753-B525F5594537}"/>
              </a:ext>
            </a:extLst>
          </p:cNvPr>
          <p:cNvSpPr>
            <a:spLocks noGrp="1"/>
          </p:cNvSpPr>
          <p:nvPr>
            <p:ph type="body" idx="1"/>
          </p:nvPr>
        </p:nvSpPr>
        <p:spPr/>
        <p:txBody>
          <a:bodyPr/>
          <a:lstStyle/>
          <a:p>
            <a:r>
              <a:rPr lang="en-US" dirty="0"/>
              <a:t>These not gates show an evolution.  In the early 1970s, were easier to manufacture but they were slow and had low density. When the input to a PMOS Not gate is 1 the gate closes, and the output voltage of the transistor is split between the output going to the next gate and the resistor connected to ground.  Because of this, the output voltage needs to be "pulled up" by the next gate and the resistor generates heat if the PMOS input is 1.   In the late 1970's when manufacturing improved, NMOS transistors could be built with much higher densities.  When the input to a NMOS Not gate is 0, the transistor is open (not conducting) and the voltage flows from VCC to the output (1).  When the input to the NMOS Not gate is 1, the transistor is closed (conducting) so the output is pulled to ground.  Once the transistor is closed current flows directly from VCC to ground and to avoid a short circuit, there is a resistor to limit current from VCC to ground.  While the input to the NMOS Not gate is 1, the resistor is using power and generating heat.  In </a:t>
            </a:r>
            <a:r>
              <a:rPr lang="en-US" dirty="0">
                <a:solidFill>
                  <a:srgbClr val="000000"/>
                </a:solidFill>
                <a:effectLst/>
                <a:latin typeface="Calibri" panose="020F0502020204030204" pitchFamily="34" charset="0"/>
              </a:rPr>
              <a:t>Complementary Metal-Oxide-Semiconductor </a:t>
            </a:r>
            <a:r>
              <a:rPr lang="en-US" dirty="0"/>
              <a:t>(CMOS) there is both PMOS and NMOS transistors connected to the same input.  If the CMOS Not input is zero, the PMOS transistor opens and the NMOS transistor closes and VCC is connected to output with no need for a resistor.  When The CMOS Not input is 1, the PMOS transistor closes and the NMOS transistor opens, drawing the output down to (0).   CMS Not gates consume very little power and generate very little heat when the input is not changing.  There is some heat generated which the input is changing, but overall, the two-transistor CMOS approach uses far less power and generates far less hear than either of the single transistor Not gates.  CMOS can handle far greater densities and switching speeds without damage and continues to be the dominate approach in modern chips.</a:t>
            </a:r>
          </a:p>
        </p:txBody>
      </p:sp>
      <p:sp>
        <p:nvSpPr>
          <p:cNvPr id="4" name="Slide Number Placeholder 3">
            <a:extLst>
              <a:ext uri="{FF2B5EF4-FFF2-40B4-BE49-F238E27FC236}">
                <a16:creationId xmlns:a16="http://schemas.microsoft.com/office/drawing/2014/main" id="{DA5CCF90-496A-4C68-0980-83D0B3795F8A}"/>
              </a:ext>
            </a:extLst>
          </p:cNvPr>
          <p:cNvSpPr>
            <a:spLocks noGrp="1"/>
          </p:cNvSpPr>
          <p:nvPr>
            <p:ph type="sldNum" sz="quarter" idx="5"/>
          </p:nvPr>
        </p:nvSpPr>
        <p:spPr/>
        <p:txBody>
          <a:bodyPr/>
          <a:lstStyle/>
          <a:p>
            <a:fld id="{9F4414A0-4E43-B244-BF62-FDB8F38845D2}" type="slidenum">
              <a:rPr lang="en-US" smtClean="0"/>
              <a:t>20</a:t>
            </a:fld>
            <a:endParaRPr lang="en-US"/>
          </a:p>
        </p:txBody>
      </p:sp>
    </p:spTree>
    <p:extLst>
      <p:ext uri="{BB962C8B-B14F-4D97-AF65-F5344CB8AC3E}">
        <p14:creationId xmlns:p14="http://schemas.microsoft.com/office/powerpoint/2010/main" val="320146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28</a:t>
            </a:fld>
            <a:endParaRPr lang="en-US"/>
          </a:p>
        </p:txBody>
      </p:sp>
    </p:spTree>
    <p:extLst>
      <p:ext uri="{BB962C8B-B14F-4D97-AF65-F5344CB8AC3E}">
        <p14:creationId xmlns:p14="http://schemas.microsoft.com/office/powerpoint/2010/main" val="259063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30</a:t>
            </a:fld>
            <a:endParaRPr lang="en-US"/>
          </a:p>
        </p:txBody>
      </p:sp>
    </p:spTree>
    <p:extLst>
      <p:ext uri="{BB962C8B-B14F-4D97-AF65-F5344CB8AC3E}">
        <p14:creationId xmlns:p14="http://schemas.microsoft.com/office/powerpoint/2010/main" val="3384845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Intel 4004 microprocessors chip - exterior view.</a:t>
            </a:r>
          </a:p>
          <a:p>
            <a:endParaRPr lang="en-US"/>
          </a:p>
          <a:p>
            <a:r>
              <a:rPr lang="en-US"/>
              <a:t>A </a:t>
            </a:r>
            <a:r>
              <a:rPr lang="en-US" dirty="0"/>
              <a:t>picture of the internal layout of the Intel 4004 circuitry taken with a microscope showing gates and wires.</a:t>
            </a:r>
          </a:p>
        </p:txBody>
      </p:sp>
      <p:sp>
        <p:nvSpPr>
          <p:cNvPr id="4" name="Slide Number Placeholder 3"/>
          <p:cNvSpPr>
            <a:spLocks noGrp="1"/>
          </p:cNvSpPr>
          <p:nvPr>
            <p:ph type="sldNum" sz="quarter" idx="5"/>
          </p:nvPr>
        </p:nvSpPr>
        <p:spPr/>
        <p:txBody>
          <a:bodyPr/>
          <a:lstStyle/>
          <a:p>
            <a:fld id="{9F4414A0-4E43-B244-BF62-FDB8F38845D2}" type="slidenum">
              <a:rPr lang="en-US" smtClean="0"/>
              <a:t>31</a:t>
            </a:fld>
            <a:endParaRPr lang="en-US"/>
          </a:p>
        </p:txBody>
      </p:sp>
    </p:spTree>
    <p:extLst>
      <p:ext uri="{BB962C8B-B14F-4D97-AF65-F5344CB8AC3E}">
        <p14:creationId xmlns:p14="http://schemas.microsoft.com/office/powerpoint/2010/main" val="46417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photo mask. This photo mask has 20 copies of the same circuit pattern or design.  It represents one layer in a chip manufacturing process.</a:t>
            </a:r>
          </a:p>
          <a:p>
            <a:endParaRPr lang="en-US" dirty="0"/>
          </a:p>
          <a:p>
            <a:r>
              <a:rPr lang="en-US" dirty="0"/>
              <a:t>A schematic illustration of a photomask (top) being reduced and projected onto an Integrated Circuit layer (bottom) for printing</a:t>
            </a:r>
          </a:p>
          <a:p>
            <a:endParaRPr lang="en-US" dirty="0"/>
          </a:p>
          <a:p>
            <a:r>
              <a:rPr lang="en-US" dirty="0"/>
              <a:t>NAND gate with 4 inputs in transistor-transistor logic; 7 transistors on the chip as viewed on a microscope.</a:t>
            </a:r>
          </a:p>
          <a:p>
            <a:endParaRPr lang="en-US" dirty="0"/>
          </a:p>
          <a:p>
            <a:r>
              <a:rPr lang="en-US" dirty="0"/>
              <a:t>A close-up of a TI 74LS51 chip installed in a circuit board</a:t>
            </a:r>
          </a:p>
          <a:p>
            <a:endParaRPr lang="en-US" dirty="0"/>
          </a:p>
          <a:p>
            <a:r>
              <a:rPr lang="en-US" dirty="0"/>
              <a:t>A semiconductor device manufacturing facility at HP Labs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32</a:t>
            </a:fld>
            <a:endParaRPr lang="en-US"/>
          </a:p>
        </p:txBody>
      </p:sp>
    </p:spTree>
    <p:extLst>
      <p:ext uri="{BB962C8B-B14F-4D97-AF65-F5344CB8AC3E}">
        <p14:creationId xmlns:p14="http://schemas.microsoft.com/office/powerpoint/2010/main" val="428389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FFF8E-F3D8-3F2D-EBC2-A67E4326E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3BA98-9601-C476-FBD4-0EEEC5289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17A5AB-D73D-9EB0-E7AE-954A98455EDE}"/>
              </a:ext>
            </a:extLst>
          </p:cNvPr>
          <p:cNvSpPr>
            <a:spLocks noGrp="1"/>
          </p:cNvSpPr>
          <p:nvPr>
            <p:ph type="body" idx="1"/>
          </p:nvPr>
        </p:nvSpPr>
        <p:spPr/>
        <p:txBody>
          <a:bodyPr/>
          <a:lstStyle/>
          <a:p>
            <a:r>
              <a:rPr lang="en-US" dirty="0"/>
              <a:t>A Fairchild 2N161e transistor.  It is a metal cylinder about 1/4 inch in diameter and 1/4 inch tall.  It has three wires coming out of the base.  The Fairchild 2N1613 Transistor was produced and commercially available in 1962.  It was the first planar transistor ever produced and was a great step forward in mass-producing individual transistors.</a:t>
            </a:r>
          </a:p>
          <a:p>
            <a:endParaRPr lang="en-US" dirty="0"/>
          </a:p>
          <a:p>
            <a:r>
              <a:rPr lang="en-US" dirty="0"/>
              <a:t>Complete Rockwell silicon wafer (1986) it is round and about 4 inches in diameter with very intricate almost microscopic electrical traces and transistors.   It has about 120 chips and each chip is about 1/4 inch on a side.</a:t>
            </a:r>
          </a:p>
          <a:p>
            <a:endParaRPr lang="en-US" dirty="0"/>
          </a:p>
          <a:p>
            <a:r>
              <a:rPr lang="en-US" dirty="0"/>
              <a:t>Close up of a single 1/4 inch processor from the Rockwell silicon wafer (1986).    It was taken with a microscope at about a 10X magnification and you still cannot see any individual wires because they are so small.</a:t>
            </a:r>
          </a:p>
          <a:p>
            <a:endParaRPr lang="en-US" dirty="0"/>
          </a:p>
          <a:p>
            <a:r>
              <a:rPr lang="en-US" dirty="0"/>
              <a:t>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Photos courtesy of </a:t>
            </a:r>
            <a:r>
              <a:rPr lang="en-US" sz="1200" dirty="0" err="1">
                <a:solidFill>
                  <a:schemeClr val="bg1"/>
                </a:solidFill>
              </a:rPr>
              <a:t>ebay</a:t>
            </a:r>
            <a:r>
              <a:rPr lang="en-US" sz="1200" dirty="0">
                <a:solidFill>
                  <a:schemeClr val="bg1"/>
                </a:solidFill>
              </a:rPr>
              <a:t> user </a:t>
            </a:r>
            <a:r>
              <a:rPr lang="en-US" sz="1200" b="1" dirty="0" err="1">
                <a:solidFill>
                  <a:schemeClr val="bg1"/>
                </a:solidFill>
                <a:effectLst/>
                <a:latin typeface="Helvetica" pitchFamily="2" charset="0"/>
              </a:rPr>
              <a:t>kaijusears</a:t>
            </a:r>
            <a:endParaRPr lang="en-US" sz="1200" dirty="0">
              <a:solidFill>
                <a:schemeClr val="bg1"/>
              </a:solidFill>
              <a:effectLst/>
              <a:latin typeface="Helvetica" pitchFamily="2" charset="0"/>
            </a:endParaRP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F1274BD-D63D-AA7A-F6BF-7A07024A84A1}"/>
              </a:ext>
            </a:extLst>
          </p:cNvPr>
          <p:cNvSpPr>
            <a:spLocks noGrp="1"/>
          </p:cNvSpPr>
          <p:nvPr>
            <p:ph type="sldNum" sz="quarter" idx="5"/>
          </p:nvPr>
        </p:nvSpPr>
        <p:spPr/>
        <p:txBody>
          <a:bodyPr/>
          <a:lstStyle/>
          <a:p>
            <a:fld id="{9F4414A0-4E43-B244-BF62-FDB8F38845D2}" type="slidenum">
              <a:rPr lang="en-US" smtClean="0"/>
              <a:t>33</a:t>
            </a:fld>
            <a:endParaRPr lang="en-US"/>
          </a:p>
        </p:txBody>
      </p:sp>
    </p:spTree>
    <p:extLst>
      <p:ext uri="{BB962C8B-B14F-4D97-AF65-F5344CB8AC3E}">
        <p14:creationId xmlns:p14="http://schemas.microsoft.com/office/powerpoint/2010/main" val="2745809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36</a:t>
            </a:fld>
            <a:endParaRPr lang="en-US"/>
          </a:p>
        </p:txBody>
      </p:sp>
    </p:spTree>
    <p:extLst>
      <p:ext uri="{BB962C8B-B14F-4D97-AF65-F5344CB8AC3E}">
        <p14:creationId xmlns:p14="http://schemas.microsoft.com/office/powerpoint/2010/main" val="199297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picture with the left diagram showing P+ Silicon connecting directly to N+ Silicon with a Via which is not allowed.  One the right the N+ and P+ are not touching be a short metal segment and two Vias are used to move current from the P+ to the N+.</a:t>
            </a:r>
          </a:p>
        </p:txBody>
      </p:sp>
      <p:sp>
        <p:nvSpPr>
          <p:cNvPr id="4" name="Slide Number Placeholder 3"/>
          <p:cNvSpPr>
            <a:spLocks noGrp="1"/>
          </p:cNvSpPr>
          <p:nvPr>
            <p:ph type="sldNum" sz="quarter" idx="5"/>
          </p:nvPr>
        </p:nvSpPr>
        <p:spPr/>
        <p:txBody>
          <a:bodyPr/>
          <a:lstStyle/>
          <a:p>
            <a:fld id="{9F4414A0-4E43-B244-BF62-FDB8F38845D2}" type="slidenum">
              <a:rPr lang="en-US" smtClean="0"/>
              <a:t>41</a:t>
            </a:fld>
            <a:endParaRPr lang="en-US"/>
          </a:p>
        </p:txBody>
      </p:sp>
    </p:spTree>
    <p:extLst>
      <p:ext uri="{BB962C8B-B14F-4D97-AF65-F5344CB8AC3E}">
        <p14:creationId xmlns:p14="http://schemas.microsoft.com/office/powerpoint/2010/main" val="3933821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3</a:t>
            </a:fld>
            <a:endParaRPr lang="en-US"/>
          </a:p>
        </p:txBody>
      </p:sp>
    </p:spTree>
    <p:extLst>
      <p:ext uri="{BB962C8B-B14F-4D97-AF65-F5344CB8AC3E}">
        <p14:creationId xmlns:p14="http://schemas.microsoft.com/office/powerpoint/2010/main" val="1075259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42</a:t>
            </a:fld>
            <a:endParaRPr lang="en-US"/>
          </a:p>
        </p:txBody>
      </p:sp>
    </p:spTree>
    <p:extLst>
      <p:ext uri="{BB962C8B-B14F-4D97-AF65-F5344CB8AC3E}">
        <p14:creationId xmlns:p14="http://schemas.microsoft.com/office/powerpoint/2010/main" val="3681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149379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5</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6</a:t>
            </a:fld>
            <a:endParaRPr lang="en-US"/>
          </a:p>
        </p:txBody>
      </p:sp>
    </p:spTree>
    <p:extLst>
      <p:ext uri="{BB962C8B-B14F-4D97-AF65-F5344CB8AC3E}">
        <p14:creationId xmlns:p14="http://schemas.microsoft.com/office/powerpoint/2010/main" val="12792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 Bipolar Junction </a:t>
            </a:r>
            <a:r>
              <a:rPr lang="en-US" dirty="0" err="1"/>
              <a:t>Tranistor</a:t>
            </a:r>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1678643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46F9-D53A-2441-D570-4D9B3776BA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7F85A-AC55-1510-CC6F-7158EDFAD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6F0078-1954-882F-202E-F6C90D73B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a:extLst>
              <a:ext uri="{FF2B5EF4-FFF2-40B4-BE49-F238E27FC236}">
                <a16:creationId xmlns:a16="http://schemas.microsoft.com/office/drawing/2014/main" id="{A7C560D0-891A-67AE-2EB6-E6AA27D19B97}"/>
              </a:ext>
            </a:extLst>
          </p:cNvPr>
          <p:cNvSpPr>
            <a:spLocks noGrp="1"/>
          </p:cNvSpPr>
          <p:nvPr>
            <p:ph type="sldNum" sz="quarter" idx="5"/>
          </p:nvPr>
        </p:nvSpPr>
        <p:spPr/>
        <p:txBody>
          <a:bodyPr/>
          <a:lstStyle/>
          <a:p>
            <a:fld id="{9F4414A0-4E43-B244-BF62-FDB8F38845D2}" type="slidenum">
              <a:rPr lang="en-US" smtClean="0"/>
              <a:t>13</a:t>
            </a:fld>
            <a:endParaRPr lang="en-US"/>
          </a:p>
        </p:txBody>
      </p:sp>
    </p:spTree>
    <p:extLst>
      <p:ext uri="{BB962C8B-B14F-4D97-AF65-F5344CB8AC3E}">
        <p14:creationId xmlns:p14="http://schemas.microsoft.com/office/powerpoint/2010/main" val="265101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448F0-68F4-CBA3-49DF-A2D920183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EEA4-7214-5762-03DC-69828A605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F0A72-ACFD-4141-7FE2-10A89170E074}"/>
              </a:ext>
            </a:extLst>
          </p:cNvPr>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PMOS S-curve going from low to high output voltage with an almost vertical transition at the 2/3 point in the input voltage.  The 2/3 point helps pull up voltages that might not quite be 1 on input to 1 on output.  The NMOS S-Curve goes from high to low with an almost vertical drop at about the 1/3 point in the input voltage.  The 2/3 point helps pull down voltages that might not quite be 1 on input to be 0 on output.</a:t>
            </a:r>
          </a:p>
          <a:p>
            <a:endParaRPr lang="en-US" dirty="0"/>
          </a:p>
          <a:p>
            <a:r>
              <a:rPr lang="en-US" dirty="0"/>
              <a:t>Early logic used PMOS or NMOS depending on what was most effective to manufacture.  But the mid 1980s – both NMOS and PMOS could be manufactured in one chip, leading the the use of both on modern chips – we called it CMOS – </a:t>
            </a:r>
            <a:r>
              <a:rPr lang="en-US" dirty="0">
                <a:solidFill>
                  <a:srgbClr val="000000"/>
                </a:solidFill>
                <a:effectLst/>
                <a:latin typeface="Calibri" panose="020F0502020204030204" pitchFamily="34" charset="0"/>
              </a:rPr>
              <a:t>Complementary Metal-Oxide-Semiconductor</a:t>
            </a:r>
            <a:r>
              <a:rPr lang="en-US" dirty="0"/>
              <a:t>.  In short NMOS + PMOS = CMOS</a:t>
            </a:r>
          </a:p>
        </p:txBody>
      </p:sp>
      <p:sp>
        <p:nvSpPr>
          <p:cNvPr id="4" name="Slide Number Placeholder 3">
            <a:extLst>
              <a:ext uri="{FF2B5EF4-FFF2-40B4-BE49-F238E27FC236}">
                <a16:creationId xmlns:a16="http://schemas.microsoft.com/office/drawing/2014/main" id="{9141E5D3-5033-A6C2-F6A5-07EFF3957B14}"/>
              </a:ext>
            </a:extLst>
          </p:cNvPr>
          <p:cNvSpPr>
            <a:spLocks noGrp="1"/>
          </p:cNvSpPr>
          <p:nvPr>
            <p:ph type="sldNum" sz="quarter" idx="5"/>
          </p:nvPr>
        </p:nvSpPr>
        <p:spPr/>
        <p:txBody>
          <a:bodyPr/>
          <a:lstStyle/>
          <a:p>
            <a:fld id="{9F4414A0-4E43-B244-BF62-FDB8F38845D2}" type="slidenum">
              <a:rPr lang="en-US" smtClean="0"/>
              <a:t>14</a:t>
            </a:fld>
            <a:endParaRPr lang="en-US"/>
          </a:p>
        </p:txBody>
      </p:sp>
    </p:spTree>
    <p:extLst>
      <p:ext uri="{BB962C8B-B14F-4D97-AF65-F5344CB8AC3E}">
        <p14:creationId xmlns:p14="http://schemas.microsoft.com/office/powerpoint/2010/main" val="2358104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11/17/25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11/17/25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jpg"/><Relationship Id="rId5" Type="http://schemas.openxmlformats.org/officeDocument/2006/relationships/image" Target="../media/image40.jpe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47.jp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5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63546-47CD-EBA8-6B1D-22B117D2D2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3A61F-45A3-A138-CCC6-42559391F7BF}"/>
              </a:ext>
            </a:extLst>
          </p:cNvPr>
          <p:cNvSpPr>
            <a:spLocks noGrp="1"/>
          </p:cNvSpPr>
          <p:nvPr>
            <p:ph type="title"/>
          </p:nvPr>
        </p:nvSpPr>
        <p:spPr>
          <a:xfrm>
            <a:off x="838199" y="365125"/>
            <a:ext cx="9829801" cy="1325563"/>
          </a:xfrm>
        </p:spPr>
        <p:txBody>
          <a:bodyPr/>
          <a:lstStyle/>
          <a:p>
            <a:r>
              <a:rPr lang="en-US" dirty="0"/>
              <a:t>Transistor audio amplifiers – not so simple</a:t>
            </a:r>
          </a:p>
        </p:txBody>
      </p:sp>
      <p:sp>
        <p:nvSpPr>
          <p:cNvPr id="3" name="Content Placeholder 2">
            <a:extLst>
              <a:ext uri="{FF2B5EF4-FFF2-40B4-BE49-F238E27FC236}">
                <a16:creationId xmlns:a16="http://schemas.microsoft.com/office/drawing/2014/main" id="{5B2F11D4-44E0-3793-83A0-AEF26D2B8CF4}"/>
              </a:ext>
            </a:extLst>
          </p:cNvPr>
          <p:cNvSpPr>
            <a:spLocks noGrp="1"/>
          </p:cNvSpPr>
          <p:nvPr>
            <p:ph idx="1"/>
          </p:nvPr>
        </p:nvSpPr>
        <p:spPr>
          <a:xfrm>
            <a:off x="838200" y="1825625"/>
            <a:ext cx="10886790" cy="3711015"/>
          </a:xfrm>
        </p:spPr>
        <p:txBody>
          <a:bodyPr>
            <a:normAutofit/>
          </a:bodyPr>
          <a:lstStyle/>
          <a:p>
            <a:r>
              <a:rPr lang="en-US" dirty="0">
                <a:solidFill>
                  <a:srgbClr val="000000"/>
                </a:solidFill>
                <a:effectLst/>
                <a:latin typeface="Calibri" panose="020F0502020204030204" pitchFamily="34" charset="0"/>
              </a:rPr>
              <a:t>A typical transistor amplifier (whether NMOS or BJT) inverts the signal — so an additional stage is used to restore phase.</a:t>
            </a:r>
          </a:p>
          <a:p>
            <a:r>
              <a:rPr lang="en-US" dirty="0"/>
              <a:t> A few more transistors improve the quality of the amplified signal.</a:t>
            </a:r>
          </a:p>
          <a:p>
            <a:pPr lvl="1"/>
            <a:endParaRPr lang="en-US" dirty="0"/>
          </a:p>
        </p:txBody>
      </p:sp>
      <p:sp>
        <p:nvSpPr>
          <p:cNvPr id="63" name="TextBox 62">
            <a:extLst>
              <a:ext uri="{FF2B5EF4-FFF2-40B4-BE49-F238E27FC236}">
                <a16:creationId xmlns:a16="http://schemas.microsoft.com/office/drawing/2014/main" id="{9065A5F8-5C6C-7DFB-E026-F98FF8713276}"/>
              </a:ext>
            </a:extLst>
          </p:cNvPr>
          <p:cNvSpPr txBox="1"/>
          <p:nvPr/>
        </p:nvSpPr>
        <p:spPr>
          <a:xfrm>
            <a:off x="7899977" y="5232314"/>
            <a:ext cx="3983122" cy="369332"/>
          </a:xfrm>
          <a:prstGeom prst="rect">
            <a:avLst/>
          </a:prstGeom>
          <a:noFill/>
        </p:spPr>
        <p:txBody>
          <a:bodyPr wrap="square">
            <a:spAutoFit/>
          </a:bodyPr>
          <a:lstStyle/>
          <a:p>
            <a:r>
              <a:rPr lang="en-US" dirty="0"/>
              <a:t>https://</a:t>
            </a:r>
            <a:r>
              <a:rPr lang="en-US" dirty="0" err="1"/>
              <a:t>en.wikipedia.org</a:t>
            </a:r>
            <a:r>
              <a:rPr lang="en-US" dirty="0"/>
              <a:t>/wiki/Amplifier</a:t>
            </a:r>
          </a:p>
        </p:txBody>
      </p:sp>
      <p:grpSp>
        <p:nvGrpSpPr>
          <p:cNvPr id="62" name="Group 61" descr="A transistor based audio amplifier circuit with five transistors, 7 resistors, and two capacitors.">
            <a:extLst>
              <a:ext uri="{FF2B5EF4-FFF2-40B4-BE49-F238E27FC236}">
                <a16:creationId xmlns:a16="http://schemas.microsoft.com/office/drawing/2014/main" id="{721BCB1C-8174-9F33-C90A-F95845BA01A6}"/>
              </a:ext>
            </a:extLst>
          </p:cNvPr>
          <p:cNvGrpSpPr/>
          <p:nvPr/>
        </p:nvGrpSpPr>
        <p:grpSpPr>
          <a:xfrm>
            <a:off x="1212425" y="3314140"/>
            <a:ext cx="6850828" cy="2222500"/>
            <a:chOff x="4558251" y="3553622"/>
            <a:chExt cx="6850828" cy="2222500"/>
          </a:xfrm>
        </p:grpSpPr>
        <p:pic>
          <p:nvPicPr>
            <p:cNvPr id="30" name="Picture 29">
              <a:extLst>
                <a:ext uri="{FF2B5EF4-FFF2-40B4-BE49-F238E27FC236}">
                  <a16:creationId xmlns:a16="http://schemas.microsoft.com/office/drawing/2014/main" id="{138D07EE-BD32-5BD5-5D2F-088FDBC45280}"/>
                </a:ext>
              </a:extLst>
            </p:cNvPr>
            <p:cNvPicPr>
              <a:picLocks noChangeAspect="1"/>
            </p:cNvPicPr>
            <p:nvPr/>
          </p:nvPicPr>
          <p:blipFill>
            <a:blip r:embed="rId3"/>
            <a:stretch>
              <a:fillRect/>
            </a:stretch>
          </p:blipFill>
          <p:spPr>
            <a:xfrm>
              <a:off x="6043497" y="3553622"/>
              <a:ext cx="4064000" cy="2222500"/>
            </a:xfrm>
            <a:prstGeom prst="rect">
              <a:avLst/>
            </a:prstGeom>
          </p:spPr>
        </p:pic>
        <p:cxnSp>
          <p:nvCxnSpPr>
            <p:cNvPr id="31" name="Straight Connector 30">
              <a:extLst>
                <a:ext uri="{FF2B5EF4-FFF2-40B4-BE49-F238E27FC236}">
                  <a16:creationId xmlns:a16="http://schemas.microsoft.com/office/drawing/2014/main" id="{1F75E72A-FA71-60AF-6038-26DC5EF33B2E}"/>
                </a:ext>
              </a:extLst>
            </p:cNvPr>
            <p:cNvCxnSpPr>
              <a:cxnSpLocks/>
            </p:cNvCxnSpPr>
            <p:nvPr/>
          </p:nvCxnSpPr>
          <p:spPr>
            <a:xfrm>
              <a:off x="5409916" y="46060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3" name="Picture 32" descr="A sound waveform">
              <a:extLst>
                <a:ext uri="{FF2B5EF4-FFF2-40B4-BE49-F238E27FC236}">
                  <a16:creationId xmlns:a16="http://schemas.microsoft.com/office/drawing/2014/main" id="{923FAC20-AD6D-28DF-CF12-1E72BC40A3CC}"/>
                </a:ext>
              </a:extLst>
            </p:cNvPr>
            <p:cNvPicPr>
              <a:picLocks noChangeAspect="1"/>
            </p:cNvPicPr>
            <p:nvPr/>
          </p:nvPicPr>
          <p:blipFill>
            <a:blip r:embed="rId4"/>
            <a:srcRect r="37059"/>
            <a:stretch/>
          </p:blipFill>
          <p:spPr>
            <a:xfrm>
              <a:off x="4558251" y="4356826"/>
              <a:ext cx="1220008" cy="488997"/>
            </a:xfrm>
            <a:prstGeom prst="rect">
              <a:avLst/>
            </a:prstGeom>
          </p:spPr>
        </p:pic>
        <p:sp>
          <p:nvSpPr>
            <p:cNvPr id="34" name="TextBox 33">
              <a:extLst>
                <a:ext uri="{FF2B5EF4-FFF2-40B4-BE49-F238E27FC236}">
                  <a16:creationId xmlns:a16="http://schemas.microsoft.com/office/drawing/2014/main" id="{C65F07E0-FD22-5736-7E15-C3E7C5AE4191}"/>
                </a:ext>
              </a:extLst>
            </p:cNvPr>
            <p:cNvSpPr txBox="1"/>
            <p:nvPr/>
          </p:nvSpPr>
          <p:spPr>
            <a:xfrm>
              <a:off x="4809152" y="4771621"/>
              <a:ext cx="684803" cy="369332"/>
            </a:xfrm>
            <a:prstGeom prst="rect">
              <a:avLst/>
            </a:prstGeom>
            <a:noFill/>
          </p:spPr>
          <p:txBody>
            <a:bodyPr wrap="none" rtlCol="0">
              <a:spAutoFit/>
            </a:bodyPr>
            <a:lstStyle/>
            <a:p>
              <a:r>
                <a:rPr lang="en-US" dirty="0"/>
                <a:t>Input</a:t>
              </a:r>
            </a:p>
          </p:txBody>
        </p:sp>
        <p:cxnSp>
          <p:nvCxnSpPr>
            <p:cNvPr id="37" name="Straight Connector 36">
              <a:extLst>
                <a:ext uri="{FF2B5EF4-FFF2-40B4-BE49-F238E27FC236}">
                  <a16:creationId xmlns:a16="http://schemas.microsoft.com/office/drawing/2014/main" id="{C5541536-4120-5FB5-8B74-35498BDAD2C1}"/>
                </a:ext>
              </a:extLst>
            </p:cNvPr>
            <p:cNvCxnSpPr>
              <a:cxnSpLocks/>
            </p:cNvCxnSpPr>
            <p:nvPr/>
          </p:nvCxnSpPr>
          <p:spPr>
            <a:xfrm flipV="1">
              <a:off x="6232069" y="44692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281685-392D-1CEA-4126-018D2099794A}"/>
                </a:ext>
              </a:extLst>
            </p:cNvPr>
            <p:cNvCxnSpPr>
              <a:cxnSpLocks/>
            </p:cNvCxnSpPr>
            <p:nvPr/>
          </p:nvCxnSpPr>
          <p:spPr>
            <a:xfrm>
              <a:off x="9691244" y="4808189"/>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7" name="Picture 56" descr="An aplified sound waveform&#10;&#10;">
              <a:extLst>
                <a:ext uri="{FF2B5EF4-FFF2-40B4-BE49-F238E27FC236}">
                  <a16:creationId xmlns:a16="http://schemas.microsoft.com/office/drawing/2014/main" id="{A4C32538-538B-F805-8102-F8003AB35491}"/>
                </a:ext>
              </a:extLst>
            </p:cNvPr>
            <p:cNvPicPr>
              <a:picLocks noChangeAspect="1"/>
            </p:cNvPicPr>
            <p:nvPr/>
          </p:nvPicPr>
          <p:blipFill>
            <a:blip r:embed="rId4"/>
            <a:srcRect r="37059"/>
            <a:stretch/>
          </p:blipFill>
          <p:spPr>
            <a:xfrm>
              <a:off x="10189071" y="4214971"/>
              <a:ext cx="1220008" cy="1255237"/>
            </a:xfrm>
            <a:prstGeom prst="rect">
              <a:avLst/>
            </a:prstGeom>
          </p:spPr>
        </p:pic>
        <p:sp>
          <p:nvSpPr>
            <p:cNvPr id="58" name="TextBox 57">
              <a:extLst>
                <a:ext uri="{FF2B5EF4-FFF2-40B4-BE49-F238E27FC236}">
                  <a16:creationId xmlns:a16="http://schemas.microsoft.com/office/drawing/2014/main" id="{90B1B092-9E04-9493-C09B-22430CF61D2C}"/>
                </a:ext>
              </a:extLst>
            </p:cNvPr>
            <p:cNvSpPr txBox="1"/>
            <p:nvPr/>
          </p:nvSpPr>
          <p:spPr>
            <a:xfrm>
              <a:off x="10423715" y="4099901"/>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8323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EA56-09BE-162A-66E4-11E9DAAFF8F8}"/>
              </a:ext>
            </a:extLst>
          </p:cNvPr>
          <p:cNvSpPr>
            <a:spLocks noGrp="1"/>
          </p:cNvSpPr>
          <p:nvPr>
            <p:ph type="title"/>
          </p:nvPr>
        </p:nvSpPr>
        <p:spPr/>
        <p:txBody>
          <a:bodyPr/>
          <a:lstStyle/>
          <a:p>
            <a:r>
              <a:rPr lang="en-US" dirty="0"/>
              <a:t>Hi End Tube-Based Audio Amplifiers</a:t>
            </a:r>
          </a:p>
        </p:txBody>
      </p:sp>
      <p:sp>
        <p:nvSpPr>
          <p:cNvPr id="3" name="Content Placeholder 2">
            <a:extLst>
              <a:ext uri="{FF2B5EF4-FFF2-40B4-BE49-F238E27FC236}">
                <a16:creationId xmlns:a16="http://schemas.microsoft.com/office/drawing/2014/main" id="{25AD1E6D-9C76-B63D-7B8E-F1D131F8480B}"/>
              </a:ext>
            </a:extLst>
          </p:cNvPr>
          <p:cNvSpPr>
            <a:spLocks noGrp="1"/>
          </p:cNvSpPr>
          <p:nvPr>
            <p:ph idx="1"/>
          </p:nvPr>
        </p:nvSpPr>
        <p:spPr>
          <a:xfrm>
            <a:off x="838200" y="1825625"/>
            <a:ext cx="5410200" cy="3679825"/>
          </a:xfrm>
        </p:spPr>
        <p:txBody>
          <a:bodyPr>
            <a:normAutofit lnSpcReduction="10000"/>
          </a:bodyPr>
          <a:lstStyle/>
          <a:p>
            <a:r>
              <a:rPr lang="en-US" dirty="0"/>
              <a:t>Many and professional musical performers feel that that amplifiers that use tubes produce better sound with less distortion</a:t>
            </a:r>
          </a:p>
          <a:p>
            <a:r>
              <a:rPr lang="en-US" dirty="0"/>
              <a:t>New high-end audio amplifiers can cost upwards of $50,000</a:t>
            </a:r>
          </a:p>
          <a:p>
            <a:endParaRPr lang="en-US" dirty="0"/>
          </a:p>
          <a:p>
            <a:r>
              <a:rPr lang="en-US" dirty="0"/>
              <a:t>This is not an audio class </a:t>
            </a:r>
            <a:r>
              <a:rPr lang="en-US" dirty="0">
                <a:sym typeface="Wingdings" pitchFamily="2" charset="2"/>
              </a:rPr>
              <a:t> - so back to </a:t>
            </a:r>
            <a:r>
              <a:rPr lang="en-US">
                <a:sym typeface="Wingdings" pitchFamily="2" charset="2"/>
              </a:rPr>
              <a:t>digital logic </a:t>
            </a:r>
            <a:endParaRPr lang="en-US" dirty="0"/>
          </a:p>
          <a:p>
            <a:endParaRPr lang="en-US" dirty="0"/>
          </a:p>
        </p:txBody>
      </p:sp>
      <p:sp>
        <p:nvSpPr>
          <p:cNvPr id="4" name="TextBox 3">
            <a:extLst>
              <a:ext uri="{FF2B5EF4-FFF2-40B4-BE49-F238E27FC236}">
                <a16:creationId xmlns:a16="http://schemas.microsoft.com/office/drawing/2014/main" id="{D08187FB-CCF0-A71E-D59F-711E9E5FFA6C}"/>
              </a:ext>
            </a:extLst>
          </p:cNvPr>
          <p:cNvSpPr txBox="1"/>
          <p:nvPr/>
        </p:nvSpPr>
        <p:spPr>
          <a:xfrm>
            <a:off x="96987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Valve_amplifier</a:t>
            </a:r>
            <a:endParaRPr lang="en-US" dirty="0"/>
          </a:p>
        </p:txBody>
      </p:sp>
      <p:pic>
        <p:nvPicPr>
          <p:cNvPr id="8" name="Picture 7" descr="MC240 tube amplifier (early version), manufactured by McIntosh Laboratories in 1961.  It is poweres on with 12 beautiful exposed tubes glowing a soft orange and blue.">
            <a:extLst>
              <a:ext uri="{FF2B5EF4-FFF2-40B4-BE49-F238E27FC236}">
                <a16:creationId xmlns:a16="http://schemas.microsoft.com/office/drawing/2014/main" id="{150FD1CE-D7F2-6AB2-E4AB-88BD66950134}"/>
              </a:ext>
            </a:extLst>
          </p:cNvPr>
          <p:cNvPicPr>
            <a:picLocks noChangeAspect="1"/>
          </p:cNvPicPr>
          <p:nvPr/>
        </p:nvPicPr>
        <p:blipFill>
          <a:blip r:embed="rId2"/>
          <a:stretch>
            <a:fillRect/>
          </a:stretch>
        </p:blipFill>
        <p:spPr>
          <a:xfrm>
            <a:off x="6809316" y="1589087"/>
            <a:ext cx="4906433" cy="3679825"/>
          </a:xfrm>
          <a:prstGeom prst="rect">
            <a:avLst/>
          </a:prstGeom>
        </p:spPr>
      </p:pic>
      <p:sp>
        <p:nvSpPr>
          <p:cNvPr id="9" name="TextBox 8">
            <a:extLst>
              <a:ext uri="{FF2B5EF4-FFF2-40B4-BE49-F238E27FC236}">
                <a16:creationId xmlns:a16="http://schemas.microsoft.com/office/drawing/2014/main" id="{ACF81575-5CAB-114A-560C-9D751F1AF026}"/>
              </a:ext>
            </a:extLst>
          </p:cNvPr>
          <p:cNvSpPr txBox="1"/>
          <p:nvPr/>
        </p:nvSpPr>
        <p:spPr>
          <a:xfrm>
            <a:off x="7881160" y="5471376"/>
            <a:ext cx="2762744" cy="369332"/>
          </a:xfrm>
          <a:prstGeom prst="rect">
            <a:avLst/>
          </a:prstGeom>
          <a:noFill/>
        </p:spPr>
        <p:txBody>
          <a:bodyPr wrap="none" rtlCol="0">
            <a:spAutoFit/>
          </a:bodyPr>
          <a:lstStyle/>
          <a:p>
            <a:r>
              <a:rPr lang="en-US" dirty="0"/>
              <a:t>Macintosh MC240 - $3500 </a:t>
            </a:r>
          </a:p>
        </p:txBody>
      </p:sp>
    </p:spTree>
    <p:extLst>
      <p:ext uri="{BB962C8B-B14F-4D97-AF65-F5344CB8AC3E}">
        <p14:creationId xmlns:p14="http://schemas.microsoft.com/office/powerpoint/2010/main" val="342425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750B-2AEC-AC78-AA3A-F5466C2E5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4A444-7B7A-BE08-70DB-37622C47DF00}"/>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553DF4FD-71CF-CCA0-78BF-88BC10502A73}"/>
              </a:ext>
            </a:extLst>
          </p:cNvPr>
          <p:cNvSpPr>
            <a:spLocks noGrp="1"/>
          </p:cNvSpPr>
          <p:nvPr>
            <p:ph idx="1"/>
          </p:nvPr>
        </p:nvSpPr>
        <p:spPr>
          <a:xfrm>
            <a:off x="838200" y="1825625"/>
            <a:ext cx="4319016" cy="4365624"/>
          </a:xfrm>
        </p:spPr>
        <p:txBody>
          <a:bodyPr>
            <a:normAutofit fontScale="92500" lnSpcReduction="20000"/>
          </a:bodyPr>
          <a:lstStyle/>
          <a:p>
            <a:r>
              <a:rPr lang="en-US" dirty="0"/>
              <a:t>The design of transistors could be tweaked to move quickly from high voltage to low voltage as the input voltage increased</a:t>
            </a:r>
          </a:p>
          <a:p>
            <a:pPr lvl="1"/>
            <a:r>
              <a:rPr lang="en-US" dirty="0"/>
              <a:t>Voltage low = off</a:t>
            </a:r>
          </a:p>
          <a:p>
            <a:pPr lvl="1"/>
            <a:r>
              <a:rPr lang="en-US" dirty="0"/>
              <a:t>Voltage high = on</a:t>
            </a:r>
          </a:p>
          <a:p>
            <a:r>
              <a:rPr lang="en-US" dirty="0"/>
              <a:t>With the right design, a range of slightly lower input would be corrected on output</a:t>
            </a:r>
          </a:p>
          <a:p>
            <a:r>
              <a:rPr lang="en-US" dirty="0"/>
              <a:t>AI: Difference between a Bipolar Junction Transistor and NMOS transistor</a:t>
            </a:r>
          </a:p>
        </p:txBody>
      </p:sp>
      <p:grpSp>
        <p:nvGrpSpPr>
          <p:cNvPr id="55" name="Group 54">
            <a:extLst>
              <a:ext uri="{FF2B5EF4-FFF2-40B4-BE49-F238E27FC236}">
                <a16:creationId xmlns:a16="http://schemas.microsoft.com/office/drawing/2014/main" id="{0815570E-7C18-04B1-5065-3E191238B3F7}"/>
              </a:ext>
            </a:extLst>
          </p:cNvPr>
          <p:cNvGrpSpPr/>
          <p:nvPr/>
        </p:nvGrpSpPr>
        <p:grpSpPr>
          <a:xfrm>
            <a:off x="6096000" y="1798622"/>
            <a:ext cx="4362218" cy="3655600"/>
            <a:chOff x="6096000" y="1798622"/>
            <a:chExt cx="4362218" cy="3655600"/>
          </a:xfrm>
        </p:grpSpPr>
        <p:cxnSp>
          <p:nvCxnSpPr>
            <p:cNvPr id="5" name="Straight Connector 4">
              <a:extLst>
                <a:ext uri="{FF2B5EF4-FFF2-40B4-BE49-F238E27FC236}">
                  <a16:creationId xmlns:a16="http://schemas.microsoft.com/office/drawing/2014/main" id="{8FDE11DA-92C0-9561-7FBE-06F24E0E880E}"/>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descr="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high and then is a curve going up almost linearly over the range of the input voltage.  Recall that a single transistor amplifier inverts its output.   The digital transistor curve stays high longer and then goes down more vertically before tapering off at the bottom of the output voltage.  The concept is that the transition from high to low is gradual and almost linear for the amplifier applicartion and quick and almost vertical for the transistor tuned for digital applications. ">
              <a:extLst>
                <a:ext uri="{FF2B5EF4-FFF2-40B4-BE49-F238E27FC236}">
                  <a16:creationId xmlns:a16="http://schemas.microsoft.com/office/drawing/2014/main" id="{CB1446E7-0217-A1BF-EFB7-47F81F44F2D6}"/>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C90E82B-7D6A-18E0-4701-BFC4C548DCB1}"/>
                </a:ext>
              </a:extLst>
            </p:cNvPr>
            <p:cNvSpPr/>
            <p:nvPr/>
          </p:nvSpPr>
          <p:spPr>
            <a:xfrm flipV="1">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68A2A305-0958-F4A2-F38A-FF4C954A183F}"/>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D70D06C3-B439-9C5A-66AB-C9B1AA16E8C8}"/>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F99C5F9-2BD4-1D7F-37AB-046D15DF0454}"/>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60443C5D-51A4-813E-D77B-7774D0836076}"/>
                </a:ext>
              </a:extLst>
            </p:cNvPr>
            <p:cNvSpPr txBox="1"/>
            <p:nvPr/>
          </p:nvSpPr>
          <p:spPr>
            <a:xfrm>
              <a:off x="9299731" y="3475385"/>
              <a:ext cx="1096967" cy="923330"/>
            </a:xfrm>
            <a:prstGeom prst="rect">
              <a:avLst/>
            </a:prstGeom>
            <a:noFill/>
            <a:ln>
              <a:solidFill>
                <a:schemeClr val="tx1"/>
              </a:solidFill>
            </a:ln>
          </p:spPr>
          <p:txBody>
            <a:bodyPr wrap="none" rtlCol="0">
              <a:spAutoFit/>
            </a:bodyPr>
            <a:lstStyle/>
            <a:p>
              <a:r>
                <a:rPr lang="en-US" dirty="0"/>
                <a:t>Bipolar</a:t>
              </a:r>
            </a:p>
            <a:p>
              <a:r>
                <a:rPr lang="en-US" dirty="0"/>
                <a:t>Junction</a:t>
              </a:r>
            </a:p>
            <a:p>
              <a:r>
                <a:rPr lang="en-US" dirty="0"/>
                <a:t>Transistor</a:t>
              </a:r>
            </a:p>
          </p:txBody>
        </p:sp>
        <p:sp>
          <p:nvSpPr>
            <p:cNvPr id="15" name="TextBox 14">
              <a:extLst>
                <a:ext uri="{FF2B5EF4-FFF2-40B4-BE49-F238E27FC236}">
                  <a16:creationId xmlns:a16="http://schemas.microsoft.com/office/drawing/2014/main" id="{8540058B-C4CA-251A-4E1A-E936E5172D3A}"/>
                </a:ext>
              </a:extLst>
            </p:cNvPr>
            <p:cNvSpPr txBox="1"/>
            <p:nvPr/>
          </p:nvSpPr>
          <p:spPr>
            <a:xfrm>
              <a:off x="6944710" y="4202048"/>
              <a:ext cx="1167219" cy="646331"/>
            </a:xfrm>
            <a:prstGeom prst="rect">
              <a:avLst/>
            </a:prstGeom>
            <a:noFill/>
          </p:spPr>
          <p:txBody>
            <a:bodyPr wrap="square" rtlCol="0">
              <a:spAutoFit/>
            </a:bodyPr>
            <a:lstStyle/>
            <a:p>
              <a:r>
                <a:rPr lang="en-US" dirty="0">
                  <a:solidFill>
                    <a:srgbClr val="FF0000"/>
                  </a:solidFill>
                </a:rPr>
                <a:t>NMOS</a:t>
              </a:r>
            </a:p>
            <a:p>
              <a:r>
                <a:rPr lang="en-US" dirty="0">
                  <a:solidFill>
                    <a:srgbClr val="FF0000"/>
                  </a:solidFill>
                </a:rPr>
                <a:t>Transistor</a:t>
              </a:r>
            </a:p>
          </p:txBody>
        </p:sp>
        <p:sp>
          <p:nvSpPr>
            <p:cNvPr id="16" name="TextBox 15">
              <a:extLst>
                <a:ext uri="{FF2B5EF4-FFF2-40B4-BE49-F238E27FC236}">
                  <a16:creationId xmlns:a16="http://schemas.microsoft.com/office/drawing/2014/main" id="{F796DB15-859E-60C1-9DF6-09121683D07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B665A5DC-D750-83AD-96FC-BE19459539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pic>
          <p:nvPicPr>
            <p:cNvPr id="22" name="Picture 21" descr="A sound waveform">
              <a:extLst>
                <a:ext uri="{FF2B5EF4-FFF2-40B4-BE49-F238E27FC236}">
                  <a16:creationId xmlns:a16="http://schemas.microsoft.com/office/drawing/2014/main" id="{C879D452-1F92-920E-6B6D-4A32DA951CF3}"/>
                </a:ext>
              </a:extLst>
            </p:cNvPr>
            <p:cNvPicPr>
              <a:picLocks noChangeAspect="1"/>
            </p:cNvPicPr>
            <p:nvPr/>
          </p:nvPicPr>
          <p:blipFill>
            <a:blip r:embed="rId3"/>
            <a:srcRect r="37059"/>
            <a:stretch/>
          </p:blipFill>
          <p:spPr>
            <a:xfrm>
              <a:off x="9238210" y="1979465"/>
              <a:ext cx="1220008" cy="488997"/>
            </a:xfrm>
            <a:prstGeom prst="rect">
              <a:avLst/>
            </a:prstGeom>
          </p:spPr>
        </p:pic>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ADE13D89-DE80-818E-C30D-F505EDC4EDD2}"/>
                </a:ext>
              </a:extLst>
            </p:cNvPr>
            <p:cNvGrpSpPr/>
            <p:nvPr/>
          </p:nvGrpSpPr>
          <p:grpSpPr>
            <a:xfrm>
              <a:off x="9525159" y="2510452"/>
              <a:ext cx="591310" cy="808172"/>
              <a:chOff x="7666056" y="2280976"/>
              <a:chExt cx="839968" cy="1148024"/>
            </a:xfrm>
          </p:grpSpPr>
          <p:cxnSp>
            <p:nvCxnSpPr>
              <p:cNvPr id="7" name="Straight Connector 6">
                <a:extLst>
                  <a:ext uri="{FF2B5EF4-FFF2-40B4-BE49-F238E27FC236}">
                    <a16:creationId xmlns:a16="http://schemas.microsoft.com/office/drawing/2014/main" id="{B3C40EAD-7648-4D82-7C10-9FE4B1D9B67C}"/>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5597ED2-0AA8-5C8F-5320-C40C0351DFF8}"/>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50660A0D-3A8C-C507-9CB6-DA7B950CD6C0}"/>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5B4515-38C4-312F-87D7-BA16FE51259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02DDA30-4E0A-00AD-3153-9C462EAE6F78}"/>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F57A56-A06E-237D-A8BB-F415C85DD87C}"/>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6714CC-B346-8E5E-150A-6829E8C79B1F}"/>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14D6A346-3C96-2012-6AF2-7AA9606F6048}"/>
                </a:ext>
              </a:extLst>
            </p:cNvPr>
            <p:cNvGrpSpPr/>
            <p:nvPr/>
          </p:nvGrpSpPr>
          <p:grpSpPr>
            <a:xfrm>
              <a:off x="7031694" y="3328352"/>
              <a:ext cx="645435" cy="719897"/>
              <a:chOff x="9033468" y="2344020"/>
              <a:chExt cx="2502035" cy="2790688"/>
            </a:xfrm>
          </p:grpSpPr>
          <p:cxnSp>
            <p:nvCxnSpPr>
              <p:cNvPr id="29" name="Straight Connector 28">
                <a:extLst>
                  <a:ext uri="{FF2B5EF4-FFF2-40B4-BE49-F238E27FC236}">
                    <a16:creationId xmlns:a16="http://schemas.microsoft.com/office/drawing/2014/main" id="{3DA7A8F8-C777-B3F6-4D54-03B4DC6125DC}"/>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FC2C73A-FF4E-B6F1-1BD6-EBF069359A1C}"/>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43DD966-31FA-14CB-7677-5631C4A91015}"/>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E1CEF-DB53-5F34-8F1E-4A467B04E6E4}"/>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79BF2-3754-E17A-1C3A-56A484D69617}"/>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67C7C1-7769-2E65-9E74-302C77303983}"/>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58FE7C-A686-B48F-54CE-A7B8C15B6733}"/>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28F335-9AB5-A760-9EB8-F5D7E0A02969}"/>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descr="A square wave">
              <a:extLst>
                <a:ext uri="{FF2B5EF4-FFF2-40B4-BE49-F238E27FC236}">
                  <a16:creationId xmlns:a16="http://schemas.microsoft.com/office/drawing/2014/main" id="{CB0E418A-48C6-5697-6B12-3656C1597938}"/>
                </a:ext>
              </a:extLst>
            </p:cNvPr>
            <p:cNvGrpSpPr/>
            <p:nvPr/>
          </p:nvGrpSpPr>
          <p:grpSpPr>
            <a:xfrm>
              <a:off x="6996223" y="2816903"/>
              <a:ext cx="734091" cy="279132"/>
              <a:chOff x="6885431" y="5702808"/>
              <a:chExt cx="1069849" cy="313944"/>
            </a:xfrm>
          </p:grpSpPr>
          <p:cxnSp>
            <p:nvCxnSpPr>
              <p:cNvPr id="45" name="Straight Connector 44">
                <a:extLst>
                  <a:ext uri="{FF2B5EF4-FFF2-40B4-BE49-F238E27FC236}">
                    <a16:creationId xmlns:a16="http://schemas.microsoft.com/office/drawing/2014/main" id="{647C9E6B-A8E0-81A4-3240-8846826B2DE4}"/>
                  </a:ext>
                </a:extLst>
              </p:cNvPr>
              <p:cNvCxnSpPr>
                <a:cxnSpLocks/>
              </p:cNvCxnSpPr>
              <p:nvPr/>
            </p:nvCxnSpPr>
            <p:spPr>
              <a:xfrm>
                <a:off x="6885431" y="6016752"/>
                <a:ext cx="1823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C6124E-E12E-72A8-9FC1-CC5D28F28245}"/>
                  </a:ext>
                </a:extLst>
              </p:cNvPr>
              <p:cNvCxnSpPr>
                <a:cxnSpLocks/>
              </p:cNvCxnSpPr>
              <p:nvPr/>
            </p:nvCxnSpPr>
            <p:spPr>
              <a:xfrm>
                <a:off x="7067789"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890924-3FEB-D591-E347-910C77EE2463}"/>
                  </a:ext>
                </a:extLst>
              </p:cNvPr>
              <p:cNvCxnSpPr>
                <a:cxnSpLocks/>
              </p:cNvCxnSpPr>
              <p:nvPr/>
            </p:nvCxnSpPr>
            <p:spPr>
              <a:xfrm>
                <a:off x="7067789" y="5705856"/>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6449A1-00D0-B8CD-EFAA-AE66F61448E6}"/>
                  </a:ext>
                </a:extLst>
              </p:cNvPr>
              <p:cNvCxnSpPr>
                <a:cxnSpLocks/>
              </p:cNvCxnSpPr>
              <p:nvPr/>
            </p:nvCxnSpPr>
            <p:spPr>
              <a:xfrm>
                <a:off x="7306056" y="5705856"/>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B29683-E99F-F9BD-6C9D-BF52E351D69A}"/>
                  </a:ext>
                </a:extLst>
              </p:cNvPr>
              <p:cNvCxnSpPr>
                <a:cxnSpLocks/>
              </p:cNvCxnSpPr>
              <p:nvPr/>
            </p:nvCxnSpPr>
            <p:spPr>
              <a:xfrm flipV="1">
                <a:off x="7306056" y="6013704"/>
                <a:ext cx="255936" cy="3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D81830-3224-054E-246C-72CF5F18E4A8}"/>
                  </a:ext>
                </a:extLst>
              </p:cNvPr>
              <p:cNvCxnSpPr>
                <a:cxnSpLocks/>
              </p:cNvCxnSpPr>
              <p:nvPr/>
            </p:nvCxnSpPr>
            <p:spPr>
              <a:xfrm>
                <a:off x="7561992"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49BCD25-1A95-0538-B99B-2E8F0BDDBEE4}"/>
                  </a:ext>
                </a:extLst>
              </p:cNvPr>
              <p:cNvCxnSpPr>
                <a:cxnSpLocks/>
              </p:cNvCxnSpPr>
              <p:nvPr/>
            </p:nvCxnSpPr>
            <p:spPr>
              <a:xfrm>
                <a:off x="7561992" y="5702808"/>
                <a:ext cx="2382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56E628-309E-6503-7A68-F8A6D6788E77}"/>
                  </a:ext>
                </a:extLst>
              </p:cNvPr>
              <p:cNvCxnSpPr>
                <a:cxnSpLocks/>
              </p:cNvCxnSpPr>
              <p:nvPr/>
            </p:nvCxnSpPr>
            <p:spPr>
              <a:xfrm>
                <a:off x="7800259" y="5702808"/>
                <a:ext cx="0" cy="3108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C307058-9F1F-614D-7E57-E2CCD62BEDB0}"/>
                  </a:ext>
                </a:extLst>
              </p:cNvPr>
              <p:cNvCxnSpPr>
                <a:cxnSpLocks/>
              </p:cNvCxnSpPr>
              <p:nvPr/>
            </p:nvCxnSpPr>
            <p:spPr>
              <a:xfrm flipH="1">
                <a:off x="7800259" y="6013704"/>
                <a:ext cx="1550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857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359A0-F472-6FE8-A46B-5C2C94A89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51CC7-712B-6820-52A3-7951977D00A4}"/>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813134A6-4A79-2043-98EB-8D6AF58F33B8}"/>
              </a:ext>
            </a:extLst>
          </p:cNvPr>
          <p:cNvSpPr>
            <a:spLocks noGrp="1"/>
          </p:cNvSpPr>
          <p:nvPr>
            <p:ph idx="1"/>
          </p:nvPr>
        </p:nvSpPr>
        <p:spPr>
          <a:xfrm>
            <a:off x="838199" y="1825625"/>
            <a:ext cx="4513285" cy="4127111"/>
          </a:xfrm>
        </p:spPr>
        <p:txBody>
          <a:bodyPr>
            <a:normAutofit/>
          </a:bodyPr>
          <a:lstStyle/>
          <a:p>
            <a:r>
              <a:rPr lang="en-US" dirty="0"/>
              <a:t>NMOS conducts when the input (gate) voltage is high</a:t>
            </a:r>
          </a:p>
          <a:p>
            <a:r>
              <a:rPr lang="en-US" dirty="0"/>
              <a:t>PMOS conducts when the input is low.</a:t>
            </a:r>
          </a:p>
          <a:p>
            <a:r>
              <a:rPr lang="en-US" dirty="0"/>
              <a:t>Modern chips use both</a:t>
            </a:r>
          </a:p>
          <a:p>
            <a:r>
              <a:rPr lang="en-US" dirty="0"/>
              <a:t>CMOS – </a:t>
            </a:r>
            <a:r>
              <a:rPr lang="en-US" dirty="0">
                <a:solidFill>
                  <a:srgbClr val="000000"/>
                </a:solidFill>
                <a:effectLst/>
                <a:latin typeface="Calibri" panose="020F0502020204030204" pitchFamily="34" charset="0"/>
              </a:rPr>
              <a:t>Complementary Metal-Oxide-Semiconductor</a:t>
            </a:r>
          </a:p>
        </p:txBody>
      </p:sp>
      <p:grpSp>
        <p:nvGrpSpPr>
          <p:cNvPr id="27" name="Group 26" descr="A schematic for an NMOS style transistor.">
            <a:extLst>
              <a:ext uri="{FF2B5EF4-FFF2-40B4-BE49-F238E27FC236}">
                <a16:creationId xmlns:a16="http://schemas.microsoft.com/office/drawing/2014/main" id="{EC62109B-808E-8EEF-31C3-70F410C10C23}"/>
              </a:ext>
            </a:extLst>
          </p:cNvPr>
          <p:cNvGrpSpPr/>
          <p:nvPr/>
        </p:nvGrpSpPr>
        <p:grpSpPr>
          <a:xfrm>
            <a:off x="10681821" y="4329844"/>
            <a:ext cx="893028" cy="996054"/>
            <a:chOff x="9033468" y="2344020"/>
            <a:chExt cx="2502035" cy="2790688"/>
          </a:xfrm>
        </p:grpSpPr>
        <p:cxnSp>
          <p:nvCxnSpPr>
            <p:cNvPr id="29" name="Straight Connector 28">
              <a:extLst>
                <a:ext uri="{FF2B5EF4-FFF2-40B4-BE49-F238E27FC236}">
                  <a16:creationId xmlns:a16="http://schemas.microsoft.com/office/drawing/2014/main" id="{9AD92EFC-11A5-D9F7-101C-C0EC6B47FA37}"/>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6770A77-81BB-9035-AC9C-AF6011A1E7E5}"/>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4C5B3AE-4B94-CBB8-02A6-4130F2E27E18}"/>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667415-FEE8-5DAF-4F4F-30DFD435A49C}"/>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E37415-0945-936C-48D2-DC1A3FF4C776}"/>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2B5146-012F-4367-5E10-6F57FB527668}"/>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27BCA8B-44B9-8700-96A5-F2545649863A}"/>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4E08964-59CD-48CC-3CC9-9D8A2A3BD9B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E7240B09-0753-9A80-22BB-BFAD3D535B08}"/>
              </a:ext>
            </a:extLst>
          </p:cNvPr>
          <p:cNvGrpSpPr/>
          <p:nvPr/>
        </p:nvGrpSpPr>
        <p:grpSpPr>
          <a:xfrm>
            <a:off x="10789042" y="1855172"/>
            <a:ext cx="921393" cy="1075104"/>
            <a:chOff x="1537398" y="2225045"/>
            <a:chExt cx="2493661" cy="2909663"/>
          </a:xfrm>
        </p:grpSpPr>
        <p:cxnSp>
          <p:nvCxnSpPr>
            <p:cNvPr id="43" name="Straight Connector 42">
              <a:extLst>
                <a:ext uri="{FF2B5EF4-FFF2-40B4-BE49-F238E27FC236}">
                  <a16:creationId xmlns:a16="http://schemas.microsoft.com/office/drawing/2014/main" id="{3F4B5CF3-6A11-94E2-FCAF-B6D4B7C16514}"/>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AB23CFF-E787-C9A9-5B89-013A37543101}"/>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171FB870-87CA-FCE0-F910-52964F7DF855}"/>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310272-0759-9E2D-F0C1-94AE6B41FD4A}"/>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C76FB9B-53C9-47CD-DC05-AEDDBA77B144}"/>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611BBFD-C07D-DC08-BD57-4A1D89C8FD08}"/>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7ACD82-7365-9911-4032-3ABB82DCBDFA}"/>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0DBA49-4C66-AB2C-E4CC-DC3511B77FB1}"/>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7480AB-6D3F-290D-8C74-6CB2147EC8F6}"/>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346FF26D-D2DA-B866-E85B-9021AC232E8E}"/>
              </a:ext>
            </a:extLst>
          </p:cNvPr>
          <p:cNvSpPr txBox="1"/>
          <p:nvPr/>
        </p:nvSpPr>
        <p:spPr>
          <a:xfrm>
            <a:off x="10448971" y="4119120"/>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E1ADAA98-0F88-DC43-F62C-39A7BCBEB926}"/>
              </a:ext>
            </a:extLst>
          </p:cNvPr>
          <p:cNvSpPr txBox="1"/>
          <p:nvPr/>
        </p:nvSpPr>
        <p:spPr>
          <a:xfrm>
            <a:off x="10517182" y="1660852"/>
            <a:ext cx="758541" cy="369332"/>
          </a:xfrm>
          <a:prstGeom prst="rect">
            <a:avLst/>
          </a:prstGeom>
          <a:noFill/>
        </p:spPr>
        <p:txBody>
          <a:bodyPr wrap="none" rtlCol="0">
            <a:spAutoFit/>
          </a:bodyPr>
          <a:lstStyle/>
          <a:p>
            <a:r>
              <a:rPr lang="en-US" dirty="0"/>
              <a:t>PMOS</a:t>
            </a:r>
          </a:p>
        </p:txBody>
      </p:sp>
      <p:sp>
        <p:nvSpPr>
          <p:cNvPr id="21" name="TextBox 20">
            <a:extLst>
              <a:ext uri="{FF2B5EF4-FFF2-40B4-BE49-F238E27FC236}">
                <a16:creationId xmlns:a16="http://schemas.microsoft.com/office/drawing/2014/main" id="{5B1D1733-ACA4-F44A-D371-C8FDA84A7A0E}"/>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25" name="Group 24">
            <a:extLst>
              <a:ext uri="{FF2B5EF4-FFF2-40B4-BE49-F238E27FC236}">
                <a16:creationId xmlns:a16="http://schemas.microsoft.com/office/drawing/2014/main" id="{A90CFB1C-DDCC-E0BB-AC5E-B72C9C603E9F}"/>
              </a:ext>
            </a:extLst>
          </p:cNvPr>
          <p:cNvGrpSpPr/>
          <p:nvPr/>
        </p:nvGrpSpPr>
        <p:grpSpPr>
          <a:xfrm>
            <a:off x="6096000" y="1729459"/>
            <a:ext cx="4329090" cy="3724763"/>
            <a:chOff x="6096000" y="1729459"/>
            <a:chExt cx="4329090" cy="3724763"/>
          </a:xfrm>
        </p:grpSpPr>
        <p:sp>
          <p:nvSpPr>
            <p:cNvPr id="17" name="TextBox 16">
              <a:extLst>
                <a:ext uri="{FF2B5EF4-FFF2-40B4-BE49-F238E27FC236}">
                  <a16:creationId xmlns:a16="http://schemas.microsoft.com/office/drawing/2014/main" id="{84891ADE-C669-85A7-9D0F-84EBC64C5CCA}"/>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cxnSp>
          <p:nvCxnSpPr>
            <p:cNvPr id="5" name="Straight Connector 4">
              <a:extLst>
                <a:ext uri="{FF2B5EF4-FFF2-40B4-BE49-F238E27FC236}">
                  <a16:creationId xmlns:a16="http://schemas.microsoft.com/office/drawing/2014/main" id="{1F35751B-31DB-0C98-7137-868B5A677D7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F53A0F-DBCF-9E64-1C7C-EA3721B510B9}"/>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FBDBEB-5182-3024-BDC9-C15779C0AE1D}"/>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5" name="Right Brace 14">
              <a:extLst>
                <a:ext uri="{FF2B5EF4-FFF2-40B4-BE49-F238E27FC236}">
                  <a16:creationId xmlns:a16="http://schemas.microsoft.com/office/drawing/2014/main" id="{5C3F479B-6198-5209-53A0-C6E2BFB53B24}"/>
                </a:ext>
              </a:extLst>
            </p:cNvPr>
            <p:cNvSpPr/>
            <p:nvPr/>
          </p:nvSpPr>
          <p:spPr>
            <a:xfrm rot="16200000">
              <a:off x="801121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9A038CF7-7C39-E67A-4AE5-4C3AD086BEA1}"/>
                </a:ext>
              </a:extLst>
            </p:cNvPr>
            <p:cNvSpPr/>
            <p:nvPr/>
          </p:nvSpPr>
          <p:spPr>
            <a:xfrm rot="16200000">
              <a:off x="91327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C1388982-4F01-2DC3-BCEB-2F19CF36656D}"/>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
          <p:nvSpPr>
            <p:cNvPr id="23" name="Freeform 22">
              <a:extLst>
                <a:ext uri="{FF2B5EF4-FFF2-40B4-BE49-F238E27FC236}">
                  <a16:creationId xmlns:a16="http://schemas.microsoft.com/office/drawing/2014/main" id="{C7996590-DE54-CDA1-2425-B7FACD79461E}"/>
                </a:ext>
              </a:extLst>
            </p:cNvPr>
            <p:cNvSpPr/>
            <p:nvPr/>
          </p:nvSpPr>
          <p:spPr>
            <a:xfrm flipV="1">
              <a:off x="6876287" y="2395134"/>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30CD0D6-56CC-4020-5E24-36FF68CED59D}"/>
                </a:ext>
              </a:extLst>
            </p:cNvPr>
            <p:cNvSpPr/>
            <p:nvPr/>
          </p:nvSpPr>
          <p:spPr>
            <a:xfrm flipH="1" flipV="1">
              <a:off x="6904679" y="2319716"/>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4771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7E0D-F771-C3B4-40EE-430840BCEEB9}"/>
              </a:ext>
            </a:extLst>
          </p:cNvPr>
          <p:cNvSpPr>
            <a:spLocks noGrp="1"/>
          </p:cNvSpPr>
          <p:nvPr>
            <p:ph type="title"/>
          </p:nvPr>
        </p:nvSpPr>
        <p:spPr/>
        <p:txBody>
          <a:bodyPr/>
          <a:lstStyle/>
          <a:p>
            <a:r>
              <a:rPr lang="en-US" dirty="0"/>
              <a:t>The Four Eras of Transistor Manufacturing</a:t>
            </a:r>
          </a:p>
        </p:txBody>
      </p:sp>
      <p:graphicFrame>
        <p:nvGraphicFramePr>
          <p:cNvPr id="4" name="Table 3">
            <a:extLst>
              <a:ext uri="{FF2B5EF4-FFF2-40B4-BE49-F238E27FC236}">
                <a16:creationId xmlns:a16="http://schemas.microsoft.com/office/drawing/2014/main" id="{95C574C4-2BC1-A401-281D-C2491DF54CEE}"/>
              </a:ext>
            </a:extLst>
          </p:cNvPr>
          <p:cNvGraphicFramePr>
            <a:graphicFrameLocks noGrp="1"/>
          </p:cNvGraphicFramePr>
          <p:nvPr>
            <p:extLst>
              <p:ext uri="{D42A27DB-BD31-4B8C-83A1-F6EECF244321}">
                <p14:modId xmlns:p14="http://schemas.microsoft.com/office/powerpoint/2010/main" val="3608873777"/>
              </p:ext>
            </p:extLst>
          </p:nvPr>
        </p:nvGraphicFramePr>
        <p:xfrm>
          <a:off x="838200" y="2076351"/>
          <a:ext cx="10515600" cy="2926080"/>
        </p:xfrm>
        <a:graphic>
          <a:graphicData uri="http://schemas.openxmlformats.org/drawingml/2006/table">
            <a:tbl>
              <a:tblPr firstRow="1">
                <a:tableStyleId>{3C2FFA5D-87B4-456A-9821-1D502468CF0F}</a:tableStyleId>
              </a:tblPr>
              <a:tblGrid>
                <a:gridCol w="1825625">
                  <a:extLst>
                    <a:ext uri="{9D8B030D-6E8A-4147-A177-3AD203B41FA5}">
                      <a16:colId xmlns:a16="http://schemas.microsoft.com/office/drawing/2014/main" val="2244586407"/>
                    </a:ext>
                  </a:extLst>
                </a:gridCol>
                <a:gridCol w="1781810">
                  <a:extLst>
                    <a:ext uri="{9D8B030D-6E8A-4147-A177-3AD203B41FA5}">
                      <a16:colId xmlns:a16="http://schemas.microsoft.com/office/drawing/2014/main" val="1445750000"/>
                    </a:ext>
                  </a:extLst>
                </a:gridCol>
                <a:gridCol w="3193415">
                  <a:extLst>
                    <a:ext uri="{9D8B030D-6E8A-4147-A177-3AD203B41FA5}">
                      <a16:colId xmlns:a16="http://schemas.microsoft.com/office/drawing/2014/main" val="3148600266"/>
                    </a:ext>
                  </a:extLst>
                </a:gridCol>
                <a:gridCol w="1713865">
                  <a:extLst>
                    <a:ext uri="{9D8B030D-6E8A-4147-A177-3AD203B41FA5}">
                      <a16:colId xmlns:a16="http://schemas.microsoft.com/office/drawing/2014/main" val="3003422330"/>
                    </a:ext>
                  </a:extLst>
                </a:gridCol>
                <a:gridCol w="2000885">
                  <a:extLst>
                    <a:ext uri="{9D8B030D-6E8A-4147-A177-3AD203B41FA5}">
                      <a16:colId xmlns:a16="http://schemas.microsoft.com/office/drawing/2014/main" val="1598811128"/>
                    </a:ext>
                  </a:extLst>
                </a:gridCol>
              </a:tblGrid>
              <a:tr h="0">
                <a:tc>
                  <a:txBody>
                    <a:bodyPr/>
                    <a:lstStyle/>
                    <a:p>
                      <a:r>
                        <a:rPr lang="en-US" dirty="0"/>
                        <a:t>Approx. Years</a:t>
                      </a:r>
                    </a:p>
                  </a:txBody>
                  <a:tcPr anchor="ctr"/>
                </a:tc>
                <a:tc>
                  <a:txBody>
                    <a:bodyPr/>
                    <a:lstStyle/>
                    <a:p>
                      <a:r>
                        <a:rPr lang="en-US"/>
                        <a:t>Dominant Technology</a:t>
                      </a:r>
                    </a:p>
                  </a:txBody>
                  <a:tcPr anchor="ctr"/>
                </a:tc>
                <a:tc>
                  <a:txBody>
                    <a:bodyPr/>
                    <a:lstStyle/>
                    <a:p>
                      <a:r>
                        <a:rPr lang="en-US" dirty="0"/>
                        <a:t>Key Feature</a:t>
                      </a:r>
                    </a:p>
                  </a:txBody>
                  <a:tcPr anchor="ctr"/>
                </a:tc>
                <a:tc>
                  <a:txBody>
                    <a:bodyPr/>
                    <a:lstStyle/>
                    <a:p>
                      <a:r>
                        <a:rPr lang="en-US" dirty="0"/>
                        <a:t>Processors</a:t>
                      </a:r>
                    </a:p>
                  </a:txBody>
                  <a:tcPr anchor="ctr"/>
                </a:tc>
                <a:tc>
                  <a:txBody>
                    <a:bodyPr/>
                    <a:lstStyle/>
                    <a:p>
                      <a:r>
                        <a:rPr lang="en-US"/>
                        <a:t>Limitation that Led to Next Step</a:t>
                      </a:r>
                    </a:p>
                  </a:txBody>
                  <a:tcPr anchor="ctr"/>
                </a:tc>
                <a:extLst>
                  <a:ext uri="{0D108BD9-81ED-4DB2-BD59-A6C34878D82A}">
                    <a16:rowId xmlns:a16="http://schemas.microsoft.com/office/drawing/2014/main" val="356448025"/>
                  </a:ext>
                </a:extLst>
              </a:tr>
              <a:tr h="0">
                <a:tc>
                  <a:txBody>
                    <a:bodyPr/>
                    <a:lstStyle/>
                    <a:p>
                      <a:r>
                        <a:rPr lang="en-US"/>
                        <a:t>1950s–1960s</a:t>
                      </a:r>
                    </a:p>
                  </a:txBody>
                  <a:tcPr anchor="ctr"/>
                </a:tc>
                <a:tc>
                  <a:txBody>
                    <a:bodyPr/>
                    <a:lstStyle/>
                    <a:p>
                      <a:r>
                        <a:rPr lang="en-US" b="1" dirty="0"/>
                        <a:t>Bipolar Junction Transistor (BJT)</a:t>
                      </a:r>
                      <a:endParaRPr lang="en-US" dirty="0"/>
                    </a:p>
                  </a:txBody>
                  <a:tcPr anchor="ctr"/>
                </a:tc>
                <a:tc>
                  <a:txBody>
                    <a:bodyPr/>
                    <a:lstStyle/>
                    <a:p>
                      <a:r>
                        <a:rPr lang="en-US"/>
                        <a:t>Fast and well-understood</a:t>
                      </a:r>
                    </a:p>
                  </a:txBody>
                  <a:tcPr anchor="ctr"/>
                </a:tc>
                <a:tc>
                  <a:txBody>
                    <a:bodyPr/>
                    <a:lstStyle/>
                    <a:p>
                      <a:endParaRPr lang="en-US" dirty="0"/>
                    </a:p>
                  </a:txBody>
                  <a:tcPr anchor="ctr"/>
                </a:tc>
                <a:tc>
                  <a:txBody>
                    <a:bodyPr/>
                    <a:lstStyle/>
                    <a:p>
                      <a:r>
                        <a:rPr lang="en-US"/>
                        <a:t>Power-hungry, hard to integrate</a:t>
                      </a:r>
                    </a:p>
                  </a:txBody>
                  <a:tcPr anchor="ctr"/>
                </a:tc>
                <a:extLst>
                  <a:ext uri="{0D108BD9-81ED-4DB2-BD59-A6C34878D82A}">
                    <a16:rowId xmlns:a16="http://schemas.microsoft.com/office/drawing/2014/main" val="2842090829"/>
                  </a:ext>
                </a:extLst>
              </a:tr>
              <a:tr h="0">
                <a:tc>
                  <a:txBody>
                    <a:bodyPr/>
                    <a:lstStyle/>
                    <a:p>
                      <a:r>
                        <a:rPr lang="en-US"/>
                        <a:t>Late 1960s–early 1970s</a:t>
                      </a:r>
                    </a:p>
                  </a:txBody>
                  <a:tcPr anchor="ctr"/>
                </a:tc>
                <a:tc>
                  <a:txBody>
                    <a:bodyPr/>
                    <a:lstStyle/>
                    <a:p>
                      <a:r>
                        <a:rPr lang="en-US" b="1"/>
                        <a:t>PMOS</a:t>
                      </a:r>
                      <a:endParaRPr lang="en-US"/>
                    </a:p>
                  </a:txBody>
                  <a:tcPr anchor="ctr"/>
                </a:tc>
                <a:tc>
                  <a:txBody>
                    <a:bodyPr/>
                    <a:lstStyle/>
                    <a:p>
                      <a:r>
                        <a:rPr lang="en-US"/>
                        <a:t>Easier to fabricate MOS logic</a:t>
                      </a:r>
                    </a:p>
                  </a:txBody>
                  <a:tcPr anchor="ctr"/>
                </a:tc>
                <a:tc>
                  <a:txBody>
                    <a:bodyPr/>
                    <a:lstStyle/>
                    <a:p>
                      <a:r>
                        <a:rPr lang="en-US" dirty="0"/>
                        <a:t>Intel 4004</a:t>
                      </a:r>
                    </a:p>
                  </a:txBody>
                  <a:tcPr anchor="ctr"/>
                </a:tc>
                <a:tc>
                  <a:txBody>
                    <a:bodyPr/>
                    <a:lstStyle/>
                    <a:p>
                      <a:r>
                        <a:rPr lang="en-US"/>
                        <a:t>Slow, used negative voltages</a:t>
                      </a:r>
                    </a:p>
                  </a:txBody>
                  <a:tcPr anchor="ctr"/>
                </a:tc>
                <a:extLst>
                  <a:ext uri="{0D108BD9-81ED-4DB2-BD59-A6C34878D82A}">
                    <a16:rowId xmlns:a16="http://schemas.microsoft.com/office/drawing/2014/main" val="3712371232"/>
                  </a:ext>
                </a:extLst>
              </a:tr>
              <a:tr h="0">
                <a:tc>
                  <a:txBody>
                    <a:bodyPr/>
                    <a:lstStyle/>
                    <a:p>
                      <a:r>
                        <a:rPr lang="en-US"/>
                        <a:t>1973–1983</a:t>
                      </a:r>
                    </a:p>
                  </a:txBody>
                  <a:tcPr anchor="ctr"/>
                </a:tc>
                <a:tc>
                  <a:txBody>
                    <a:bodyPr/>
                    <a:lstStyle/>
                    <a:p>
                      <a:r>
                        <a:rPr lang="en-US" b="1" dirty="0"/>
                        <a:t>NMOS</a:t>
                      </a:r>
                      <a:endParaRPr lang="en-US" dirty="0"/>
                    </a:p>
                  </a:txBody>
                  <a:tcPr anchor="ctr"/>
                </a:tc>
                <a:tc>
                  <a:txBody>
                    <a:bodyPr/>
                    <a:lstStyle/>
                    <a:p>
                      <a:r>
                        <a:rPr lang="en-US"/>
                        <a:t>Faster, simpler power supply</a:t>
                      </a:r>
                    </a:p>
                  </a:txBody>
                  <a:tcPr anchor="ctr"/>
                </a:tc>
                <a:tc>
                  <a:txBody>
                    <a:bodyPr/>
                    <a:lstStyle/>
                    <a:p>
                      <a:r>
                        <a:rPr lang="en-US" dirty="0"/>
                        <a:t>Intel 8080</a:t>
                      </a:r>
                    </a:p>
                    <a:p>
                      <a:r>
                        <a:rPr lang="en-US" dirty="0" err="1"/>
                        <a:t>Zilog</a:t>
                      </a:r>
                      <a:r>
                        <a:rPr lang="en-US" dirty="0"/>
                        <a:t> Z-80</a:t>
                      </a:r>
                    </a:p>
                  </a:txBody>
                  <a:tcPr anchor="ctr"/>
                </a:tc>
                <a:tc>
                  <a:txBody>
                    <a:bodyPr/>
                    <a:lstStyle/>
                    <a:p>
                      <a:r>
                        <a:rPr lang="en-US"/>
                        <a:t>Still wasted static power</a:t>
                      </a:r>
                    </a:p>
                  </a:txBody>
                  <a:tcPr anchor="ctr"/>
                </a:tc>
                <a:extLst>
                  <a:ext uri="{0D108BD9-81ED-4DB2-BD59-A6C34878D82A}">
                    <a16:rowId xmlns:a16="http://schemas.microsoft.com/office/drawing/2014/main" val="2549263808"/>
                  </a:ext>
                </a:extLst>
              </a:tr>
              <a:tr h="0">
                <a:tc>
                  <a:txBody>
                    <a:bodyPr/>
                    <a:lstStyle/>
                    <a:p>
                      <a:r>
                        <a:rPr lang="en-US" dirty="0"/>
                        <a:t>1983–present</a:t>
                      </a:r>
                    </a:p>
                  </a:txBody>
                  <a:tcPr anchor="ctr"/>
                </a:tc>
                <a:tc>
                  <a:txBody>
                    <a:bodyPr/>
                    <a:lstStyle/>
                    <a:p>
                      <a:r>
                        <a:rPr lang="en-US" b="1"/>
                        <a:t>CMOS</a:t>
                      </a:r>
                      <a:endParaRPr lang="en-US"/>
                    </a:p>
                  </a:txBody>
                  <a:tcPr anchor="ctr"/>
                </a:tc>
                <a:tc>
                  <a:txBody>
                    <a:bodyPr/>
                    <a:lstStyle/>
                    <a:p>
                      <a:r>
                        <a:rPr lang="en-US"/>
                        <a:t>Extremely low power, scalable</a:t>
                      </a:r>
                    </a:p>
                  </a:txBody>
                  <a:tcPr anchor="ctr"/>
                </a:tc>
                <a:tc>
                  <a:txBody>
                    <a:bodyPr/>
                    <a:lstStyle/>
                    <a:p>
                      <a:r>
                        <a:rPr lang="en-US" dirty="0"/>
                        <a:t>Intel 486</a:t>
                      </a:r>
                    </a:p>
                  </a:txBody>
                  <a:tcPr anchor="ctr"/>
                </a:tc>
                <a:tc>
                  <a:txBody>
                    <a:bodyPr/>
                    <a:lstStyle/>
                    <a:p>
                      <a:r>
                        <a:rPr lang="en-US" dirty="0"/>
                        <a:t>Became universal</a:t>
                      </a:r>
                    </a:p>
                  </a:txBody>
                  <a:tcPr anchor="ctr"/>
                </a:tc>
                <a:extLst>
                  <a:ext uri="{0D108BD9-81ED-4DB2-BD59-A6C34878D82A}">
                    <a16:rowId xmlns:a16="http://schemas.microsoft.com/office/drawing/2014/main" val="2098680537"/>
                  </a:ext>
                </a:extLst>
              </a:tr>
            </a:tbl>
          </a:graphicData>
        </a:graphic>
      </p:graphicFrame>
      <p:sp>
        <p:nvSpPr>
          <p:cNvPr id="5" name="TextBox 4">
            <a:extLst>
              <a:ext uri="{FF2B5EF4-FFF2-40B4-BE49-F238E27FC236}">
                <a16:creationId xmlns:a16="http://schemas.microsoft.com/office/drawing/2014/main" id="{84C5A598-602A-48F0-3FC4-D874F7B8EC0E}"/>
              </a:ext>
            </a:extLst>
          </p:cNvPr>
          <p:cNvSpPr txBox="1"/>
          <p:nvPr/>
        </p:nvSpPr>
        <p:spPr>
          <a:xfrm>
            <a:off x="1524000" y="5388094"/>
            <a:ext cx="9144000" cy="646331"/>
          </a:xfrm>
          <a:prstGeom prst="rect">
            <a:avLst/>
          </a:prstGeom>
          <a:noFill/>
        </p:spPr>
        <p:txBody>
          <a:bodyPr wrap="square" rtlCol="0">
            <a:spAutoFit/>
          </a:bodyPr>
          <a:lstStyle/>
          <a:p>
            <a:r>
              <a:rPr lang="en-US" dirty="0"/>
              <a:t>ChatGPT: Describe the historical timeline for the transition from Bipolar Junction Transistor (BPT) to </a:t>
            </a:r>
            <a:r>
              <a:rPr lang="en-US" dirty="0">
                <a:solidFill>
                  <a:srgbClr val="000000"/>
                </a:solidFill>
                <a:effectLst/>
                <a:latin typeface="Calibri" panose="020F0502020204030204" pitchFamily="34" charset="0"/>
              </a:rPr>
              <a:t>Complementary Metal-Oxide-Semiconductor</a:t>
            </a:r>
            <a:r>
              <a:rPr lang="en-US" dirty="0"/>
              <a:t> (CMOS) transistor technology.</a:t>
            </a:r>
          </a:p>
        </p:txBody>
      </p:sp>
    </p:spTree>
    <p:extLst>
      <p:ext uri="{BB962C8B-B14F-4D97-AF65-F5344CB8AC3E}">
        <p14:creationId xmlns:p14="http://schemas.microsoft.com/office/powerpoint/2010/main" val="219201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DF4F7-E24E-268A-E00F-F7913419FDF0}"/>
              </a:ext>
            </a:extLst>
          </p:cNvPr>
          <p:cNvSpPr>
            <a:spLocks noGrp="1"/>
          </p:cNvSpPr>
          <p:nvPr>
            <p:ph type="title"/>
          </p:nvPr>
        </p:nvSpPr>
        <p:spPr/>
        <p:txBody>
          <a:bodyPr/>
          <a:lstStyle/>
          <a:p>
            <a:r>
              <a:rPr lang="en-US" dirty="0"/>
              <a:t>From Transistors to Gates</a:t>
            </a:r>
          </a:p>
        </p:txBody>
      </p:sp>
      <p:sp>
        <p:nvSpPr>
          <p:cNvPr id="5" name="Text Placeholder 4">
            <a:extLst>
              <a:ext uri="{FF2B5EF4-FFF2-40B4-BE49-F238E27FC236}">
                <a16:creationId xmlns:a16="http://schemas.microsoft.com/office/drawing/2014/main" id="{C36B924C-63C3-2BEE-3832-D1C72A8D7B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323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lnSpcReduction="10000"/>
          </a:bodyPr>
          <a:lstStyle/>
          <a:p>
            <a:r>
              <a:rPr lang="en-US" dirty="0"/>
              <a:t>When we build digital logic we think in terms of </a:t>
            </a:r>
            <a:r>
              <a:rPr lang="en-US" b="1" dirty="0"/>
              <a:t>abstractions</a:t>
            </a:r>
            <a:r>
              <a:rPr lang="en-US" dirty="0"/>
              <a:t>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4EC38-4AF3-0AA0-8211-04502EEA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7BCA-8424-EB69-C160-0F975D4EB26B}"/>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1374D6FB-BE73-55A0-0724-84664A917EF7}"/>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FAF8DBB9-DE85-F907-8256-981AEE85F991}"/>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F286EC00-CB95-3257-DD9C-97E1AF020F69}"/>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22F1F6DB-47F1-AC2C-B77B-A8D1CC836A0B}"/>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848F383B-35DC-D355-8527-BDB73442EA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77FFEF29-8B77-16BE-FD91-682EF28724B4}"/>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B9AB9DF1-96B7-9979-3AA8-E6C4CFB97137}"/>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29357D55-FBB1-EA93-FAE0-B32BFB75B5CB}"/>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EF492C9-B992-CFC7-0C15-5A3DC756FBDB}"/>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ED111901-C355-EFA8-EB2A-364A755803E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A diagram of a Not gate implemented with a single PMOS transistor and one resistor between the output and ground.  ">
            <a:extLst>
              <a:ext uri="{FF2B5EF4-FFF2-40B4-BE49-F238E27FC236}">
                <a16:creationId xmlns:a16="http://schemas.microsoft.com/office/drawing/2014/main" id="{27C5DEA0-3FB9-B517-F098-DBD76E22ED1B}"/>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1BF623EB-E2CD-684E-6E87-24759B02528C}"/>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385BC9FB-2127-0899-9E13-E71A41C8A48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836FDE38-5796-DCC8-C4D1-EB93DA131801}"/>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E5ECC3E6-0DAD-3D58-BC59-D35A288DB187}"/>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31D4F100-164A-923C-98B5-99A334C2E694}"/>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grpSp>
        <p:nvGrpSpPr>
          <p:cNvPr id="62" name="Group 61" descr="A diagram of a Not gate implemented with a single NMOS transistor and one resistor between the VDD and output.  ">
            <a:extLst>
              <a:ext uri="{FF2B5EF4-FFF2-40B4-BE49-F238E27FC236}">
                <a16:creationId xmlns:a16="http://schemas.microsoft.com/office/drawing/2014/main" id="{7BD3DE12-C23B-D745-7B66-D6A7835B857F}"/>
              </a:ext>
            </a:extLst>
          </p:cNvPr>
          <p:cNvGrpSpPr/>
          <p:nvPr/>
        </p:nvGrpSpPr>
        <p:grpSpPr>
          <a:xfrm>
            <a:off x="5023686" y="2100590"/>
            <a:ext cx="2785743" cy="3284784"/>
            <a:chOff x="5023686" y="2100590"/>
            <a:chExt cx="2785743" cy="3284784"/>
          </a:xfrm>
        </p:grpSpPr>
        <p:pic>
          <p:nvPicPr>
            <p:cNvPr id="6" name="Picture 5" descr="A diagram of a Not gate implemented with a single transistor using NMOS.  ">
              <a:extLst>
                <a:ext uri="{FF2B5EF4-FFF2-40B4-BE49-F238E27FC236}">
                  <a16:creationId xmlns:a16="http://schemas.microsoft.com/office/drawing/2014/main" id="{E69AE0A8-8B4D-0A07-E439-880CA332D2FB}"/>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AA6ADF24-2710-7D89-9D32-92172F859856}"/>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0787FDF0-687D-E7EC-F5CA-1DCF2217E972}"/>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09C7CDD7-9288-835F-8CF4-0056E648D76F}"/>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4FCCB9EB-1B02-F242-8BB1-036360975E5D}"/>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grpSp>
    </p:spTree>
    <p:extLst>
      <p:ext uri="{BB962C8B-B14F-4D97-AF65-F5344CB8AC3E}">
        <p14:creationId xmlns:p14="http://schemas.microsoft.com/office/powerpoint/2010/main" val="196981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8D16D-2C2C-D91C-3E4A-058C1F669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85A0-F220-6E24-869C-44838DCB4C2C}"/>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3758011-68C3-E00A-A2D0-67ADAE56DA7D}"/>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0, the PMOS transistor closed and the NMOS transistor opened so VDD is connected to the output.  The closed NMOS transistor is blocking any path from VDD to ground so very little heat is generated.">
            <a:extLst>
              <a:ext uri="{FF2B5EF4-FFF2-40B4-BE49-F238E27FC236}">
                <a16:creationId xmlns:a16="http://schemas.microsoft.com/office/drawing/2014/main" id="{EF6C089C-A1FD-BE37-FD00-4EDE625694E2}"/>
              </a:ext>
            </a:extLst>
          </p:cNvPr>
          <p:cNvGrpSpPr/>
          <p:nvPr/>
        </p:nvGrpSpPr>
        <p:grpSpPr>
          <a:xfrm>
            <a:off x="8427974" y="2016474"/>
            <a:ext cx="3233043" cy="3401940"/>
            <a:chOff x="8427974" y="2016474"/>
            <a:chExt cx="3233043" cy="3401940"/>
          </a:xfrm>
        </p:grpSpPr>
        <p:pic>
          <p:nvPicPr>
            <p:cNvPr id="5" name="Picture 4" descr="In this CMOS gate the PMOS transistor is closed and the NMOS transistor is open so VDD flows to output and there is no direct connection between VDD and ground so the gate does not generate any excess heat.">
              <a:extLst>
                <a:ext uri="{FF2B5EF4-FFF2-40B4-BE49-F238E27FC236}">
                  <a16:creationId xmlns:a16="http://schemas.microsoft.com/office/drawing/2014/main" id="{95C7AD43-2A07-2B78-8EA4-373A7E129E75}"/>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A3389FFE-D00E-FD43-587A-C8607108E427}"/>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4A012015-4FDC-9EB7-2895-3559D0A35290}"/>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EBEC5C87-6420-0B62-43B4-A80E56042706}"/>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930D0158-F59B-9B98-6F44-115AD622B02C}"/>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03144636-D65A-6406-CA7F-90AB24C00519}"/>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6E57169D-C2DC-744F-3D2A-B5BB76E16B76}"/>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BEFD3B26-3894-50F7-A85C-2FBDF0D13743}"/>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0 and producing an output of 1.  Since the transistor is closed with an input of 0, the VDD is going to output.  But VDD is also shorted to ground through the transistor so we add a resistor to avoid a short circuit.  While the input is 0 to a PMOS transistor, the resistor is generating significant heat. ">
            <a:extLst>
              <a:ext uri="{FF2B5EF4-FFF2-40B4-BE49-F238E27FC236}">
                <a16:creationId xmlns:a16="http://schemas.microsoft.com/office/drawing/2014/main" id="{6855D4BF-1805-F2D4-BE85-8B343219D44A}"/>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A3633E7C-2145-7AB7-95F6-BD929F23D343}"/>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A18C6099-D7B2-8947-DF11-3252E72DD1B3}"/>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FEADEAE-231E-A3C5-4212-C2A6CE2AC4A7}"/>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02171926-7049-FA8C-DA3A-F7D38139316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68E53F1D-26F5-5B58-62E9-7E72DB881755}"/>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0 and producing an output of 1.  Since the transistor is open with an input of 0, the VDD is going to output through a transistor.  But since the output is connected to another gate, it is not drawing much current so the resistor stays cool.">
            <a:extLst>
              <a:ext uri="{FF2B5EF4-FFF2-40B4-BE49-F238E27FC236}">
                <a16:creationId xmlns:a16="http://schemas.microsoft.com/office/drawing/2014/main" id="{90FEA0E4-D1CB-8515-5384-8A818EF3DFD8}"/>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6D12CB29-FAF5-F783-5246-99A8DB5109C1}"/>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8B6A9D4D-A162-CEBD-6AFF-FCA503C6DB89}"/>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5A2D2B2C-BFC9-F721-83A2-219FD4807C1A}"/>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2A2B3EF7-46AA-334F-5440-5744B987BB77}"/>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7E101B2B-293F-1A07-5FC5-3B939E30E90A}"/>
              </a:ext>
            </a:extLst>
          </p:cNvPr>
          <p:cNvSpPr txBox="1"/>
          <p:nvPr/>
        </p:nvSpPr>
        <p:spPr>
          <a:xfrm>
            <a:off x="1460798" y="3305677"/>
            <a:ext cx="367408" cy="523220"/>
          </a:xfrm>
          <a:prstGeom prst="rect">
            <a:avLst/>
          </a:prstGeom>
          <a:noFill/>
        </p:spPr>
        <p:txBody>
          <a:bodyPr wrap="square" rtlCol="0">
            <a:spAutoFit/>
          </a:bodyPr>
          <a:lstStyle/>
          <a:p>
            <a:r>
              <a:rPr lang="en-US" sz="2800" dirty="0"/>
              <a:t>0</a:t>
            </a:r>
          </a:p>
        </p:txBody>
      </p:sp>
      <p:sp>
        <p:nvSpPr>
          <p:cNvPr id="49" name="TextBox 48">
            <a:extLst>
              <a:ext uri="{FF2B5EF4-FFF2-40B4-BE49-F238E27FC236}">
                <a16:creationId xmlns:a16="http://schemas.microsoft.com/office/drawing/2014/main" id="{A96F0602-BDDC-2B9C-5FBD-62FCD27E9E42}"/>
              </a:ext>
            </a:extLst>
          </p:cNvPr>
          <p:cNvSpPr txBox="1"/>
          <p:nvPr/>
        </p:nvSpPr>
        <p:spPr>
          <a:xfrm>
            <a:off x="3724089" y="3823409"/>
            <a:ext cx="367408" cy="523220"/>
          </a:xfrm>
          <a:prstGeom prst="rect">
            <a:avLst/>
          </a:prstGeom>
          <a:noFill/>
        </p:spPr>
        <p:txBody>
          <a:bodyPr wrap="none" rtlCol="0">
            <a:spAutoFit/>
          </a:bodyPr>
          <a:lstStyle/>
          <a:p>
            <a:r>
              <a:rPr lang="en-US" sz="2800" dirty="0"/>
              <a:t>1</a:t>
            </a:r>
          </a:p>
        </p:txBody>
      </p:sp>
      <p:sp>
        <p:nvSpPr>
          <p:cNvPr id="52" name="TextBox 51">
            <a:extLst>
              <a:ext uri="{FF2B5EF4-FFF2-40B4-BE49-F238E27FC236}">
                <a16:creationId xmlns:a16="http://schemas.microsoft.com/office/drawing/2014/main" id="{803DB619-6B4F-B677-EA75-5B63A64FAF6C}"/>
              </a:ext>
            </a:extLst>
          </p:cNvPr>
          <p:cNvSpPr txBox="1"/>
          <p:nvPr/>
        </p:nvSpPr>
        <p:spPr>
          <a:xfrm>
            <a:off x="5040075" y="4512693"/>
            <a:ext cx="367408" cy="523220"/>
          </a:xfrm>
          <a:prstGeom prst="rect">
            <a:avLst/>
          </a:prstGeom>
          <a:noFill/>
        </p:spPr>
        <p:txBody>
          <a:bodyPr wrap="none" rtlCol="0">
            <a:spAutoFit/>
          </a:bodyPr>
          <a:lstStyle/>
          <a:p>
            <a:r>
              <a:rPr lang="en-US" sz="2800" dirty="0"/>
              <a:t>0</a:t>
            </a:r>
          </a:p>
        </p:txBody>
      </p:sp>
      <p:sp>
        <p:nvSpPr>
          <p:cNvPr id="53" name="TextBox 52">
            <a:extLst>
              <a:ext uri="{FF2B5EF4-FFF2-40B4-BE49-F238E27FC236}">
                <a16:creationId xmlns:a16="http://schemas.microsoft.com/office/drawing/2014/main" id="{232D6033-76ED-0CE5-725A-50CA69FED0F2}"/>
              </a:ext>
            </a:extLst>
          </p:cNvPr>
          <p:cNvSpPr txBox="1"/>
          <p:nvPr/>
        </p:nvSpPr>
        <p:spPr>
          <a:xfrm>
            <a:off x="7265521" y="3738020"/>
            <a:ext cx="367408" cy="523220"/>
          </a:xfrm>
          <a:prstGeom prst="rect">
            <a:avLst/>
          </a:prstGeom>
          <a:noFill/>
        </p:spPr>
        <p:txBody>
          <a:bodyPr wrap="square" rtlCol="0">
            <a:spAutoFit/>
          </a:bodyPr>
          <a:lstStyle/>
          <a:p>
            <a:r>
              <a:rPr lang="en-US" sz="2800" dirty="0"/>
              <a:t>1</a:t>
            </a:r>
          </a:p>
        </p:txBody>
      </p:sp>
      <p:sp>
        <p:nvSpPr>
          <p:cNvPr id="59" name="TextBox 58">
            <a:extLst>
              <a:ext uri="{FF2B5EF4-FFF2-40B4-BE49-F238E27FC236}">
                <a16:creationId xmlns:a16="http://schemas.microsoft.com/office/drawing/2014/main" id="{D0021F5A-DEC3-C620-05AD-2E350EA87BAF}"/>
              </a:ext>
            </a:extLst>
          </p:cNvPr>
          <p:cNvSpPr txBox="1"/>
          <p:nvPr/>
        </p:nvSpPr>
        <p:spPr>
          <a:xfrm>
            <a:off x="6074071" y="4146574"/>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4E3B8AEC-1655-9780-162E-B0877D9F38FE}"/>
              </a:ext>
            </a:extLst>
          </p:cNvPr>
          <p:cNvSpPr/>
          <p:nvPr/>
        </p:nvSpPr>
        <p:spPr>
          <a:xfrm flipV="1">
            <a:off x="3047802" y="2507673"/>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408D8FE5-1055-C7C8-C3EF-73E8BE3E57A7}"/>
              </a:ext>
            </a:extLst>
          </p:cNvPr>
          <p:cNvSpPr/>
          <p:nvPr/>
        </p:nvSpPr>
        <p:spPr>
          <a:xfrm flipV="1">
            <a:off x="10418239" y="2507673"/>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631A7E09-ACAE-45C8-BB8B-726E1102A9F4}"/>
              </a:ext>
            </a:extLst>
          </p:cNvPr>
          <p:cNvSpPr txBox="1"/>
          <p:nvPr/>
        </p:nvSpPr>
        <p:spPr>
          <a:xfrm>
            <a:off x="8641440" y="3884964"/>
            <a:ext cx="367408" cy="523220"/>
          </a:xfrm>
          <a:prstGeom prst="rect">
            <a:avLst/>
          </a:prstGeom>
          <a:noFill/>
        </p:spPr>
        <p:txBody>
          <a:bodyPr wrap="none" rtlCol="0">
            <a:spAutoFit/>
          </a:bodyPr>
          <a:lstStyle/>
          <a:p>
            <a:r>
              <a:rPr lang="en-US" sz="2800" dirty="0"/>
              <a:t>0</a:t>
            </a:r>
          </a:p>
        </p:txBody>
      </p:sp>
      <p:sp>
        <p:nvSpPr>
          <p:cNvPr id="17" name="TextBox 16">
            <a:extLst>
              <a:ext uri="{FF2B5EF4-FFF2-40B4-BE49-F238E27FC236}">
                <a16:creationId xmlns:a16="http://schemas.microsoft.com/office/drawing/2014/main" id="{F9A2BD31-339E-AFBE-43D3-A5C456D556FB}"/>
              </a:ext>
            </a:extLst>
          </p:cNvPr>
          <p:cNvSpPr txBox="1"/>
          <p:nvPr/>
        </p:nvSpPr>
        <p:spPr>
          <a:xfrm>
            <a:off x="10059356" y="4146574"/>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EBC45867-1C3D-A898-5EB4-6834271554A6}"/>
              </a:ext>
            </a:extLst>
          </p:cNvPr>
          <p:cNvSpPr/>
          <p:nvPr/>
        </p:nvSpPr>
        <p:spPr>
          <a:xfrm flipV="1">
            <a:off x="6501929" y="2507673"/>
            <a:ext cx="444021" cy="1058886"/>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9529EB30-3CE8-E166-7D54-DEE46FDB6B36}"/>
              </a:ext>
            </a:extLst>
          </p:cNvPr>
          <p:cNvSpPr txBox="1"/>
          <p:nvPr/>
        </p:nvSpPr>
        <p:spPr>
          <a:xfrm>
            <a:off x="11107093" y="3828897"/>
            <a:ext cx="367408" cy="523220"/>
          </a:xfrm>
          <a:prstGeom prst="rect">
            <a:avLst/>
          </a:prstGeom>
          <a:noFill/>
        </p:spPr>
        <p:txBody>
          <a:bodyPr wrap="square" rtlCol="0">
            <a:spAutoFit/>
          </a:bodyPr>
          <a:lstStyle/>
          <a:p>
            <a:r>
              <a:rPr lang="en-US" sz="2800" dirty="0"/>
              <a:t>1</a:t>
            </a:r>
          </a:p>
        </p:txBody>
      </p:sp>
      <p:sp>
        <p:nvSpPr>
          <p:cNvPr id="22" name="Down Arrow 21">
            <a:extLst>
              <a:ext uri="{FF2B5EF4-FFF2-40B4-BE49-F238E27FC236}">
                <a16:creationId xmlns:a16="http://schemas.microsoft.com/office/drawing/2014/main" id="{EE010673-6029-CA90-D76C-0F94C792DDB1}"/>
              </a:ext>
            </a:extLst>
          </p:cNvPr>
          <p:cNvSpPr/>
          <p:nvPr/>
        </p:nvSpPr>
        <p:spPr>
          <a:xfrm>
            <a:off x="2578672" y="2493856"/>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50137C4-075E-A501-7805-F301A89F70AE}"/>
              </a:ext>
            </a:extLst>
          </p:cNvPr>
          <p:cNvSpPr txBox="1"/>
          <p:nvPr/>
        </p:nvSpPr>
        <p:spPr>
          <a:xfrm>
            <a:off x="3060602" y="418520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A39A7E5C-70AA-10F0-B260-CA3C3732C6D8}"/>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C3AD77B9-7E32-BB68-7BCB-3B52F3E6CBE5}"/>
              </a:ext>
            </a:extLst>
          </p:cNvPr>
          <p:cNvSpPr txBox="1"/>
          <p:nvPr/>
        </p:nvSpPr>
        <p:spPr>
          <a:xfrm>
            <a:off x="5504687" y="2832194"/>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559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The transistor replacing tubes in digital applications</a:t>
            </a:r>
          </a:p>
          <a:p>
            <a:pPr lvl="1"/>
            <a:r>
              <a:rPr lang="en-US" dirty="0"/>
              <a:t>Faster than a relay or tube</a:t>
            </a:r>
          </a:p>
          <a:p>
            <a:pPr lvl="1"/>
            <a:r>
              <a:rPr lang="en-US" dirty="0"/>
              <a:t>Far less heat and electricity</a:t>
            </a:r>
          </a:p>
          <a:p>
            <a:pPr lvl="1"/>
            <a:r>
              <a:rPr lang="en-US" dirty="0"/>
              <a:t>More reliable and long lasting</a:t>
            </a:r>
          </a:p>
          <a:p>
            <a:pPr lvl="1"/>
            <a:r>
              <a:rPr lang="en-US" dirty="0"/>
              <a:t>No moving parts</a:t>
            </a:r>
          </a:p>
          <a:p>
            <a:r>
              <a:rPr lang="en-US" dirty="0"/>
              <a:t>Amplifiers, Tubes and Transistors – It's complicated</a:t>
            </a:r>
          </a:p>
          <a:p>
            <a:pPr lvl="1"/>
            <a:r>
              <a:rPr lang="en-US" dirty="0"/>
              <a:t>Transistor radios</a:t>
            </a:r>
          </a:p>
          <a:p>
            <a:r>
              <a:rPr lang="en-US" dirty="0"/>
              <a:t>Evolution of transistor technology and manufacturing</a:t>
            </a:r>
          </a:p>
          <a:p>
            <a:pPr lvl="1"/>
            <a:r>
              <a:rPr lang="en-US" dirty="0"/>
              <a:t>BJT -&gt; PMOS -&gt; NMOS -&gt; CMOS</a:t>
            </a:r>
          </a:p>
          <a:p>
            <a:r>
              <a:rPr lang="en-US" dirty="0"/>
              <a:t>The "digital logic gate" abstraction</a:t>
            </a:r>
          </a:p>
          <a:p>
            <a:r>
              <a:rPr lang="en-US" dirty="0"/>
              <a:t>Transistor density and scale</a:t>
            </a:r>
          </a:p>
          <a:p>
            <a:r>
              <a:rPr lang="en-US" dirty="0"/>
              <a:t>VLSI – Chip Layout and manufacture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4C39-C772-0928-C16A-51B847E6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84A57-EBEB-52C0-261B-C7D3E4EEE845}"/>
              </a:ext>
            </a:extLst>
          </p:cNvPr>
          <p:cNvSpPr>
            <a:spLocks noGrp="1"/>
          </p:cNvSpPr>
          <p:nvPr>
            <p:ph type="title"/>
          </p:nvPr>
        </p:nvSpPr>
        <p:spPr/>
        <p:txBody>
          <a:bodyPr/>
          <a:lstStyle/>
          <a:p>
            <a:r>
              <a:rPr lang="en-US" dirty="0"/>
              <a:t>Not gates over time..</a:t>
            </a:r>
          </a:p>
        </p:txBody>
      </p:sp>
      <p:pic>
        <p:nvPicPr>
          <p:cNvPr id="4" name="Picture 3" descr="A logical Not symbol.">
            <a:extLst>
              <a:ext uri="{FF2B5EF4-FFF2-40B4-BE49-F238E27FC236}">
                <a16:creationId xmlns:a16="http://schemas.microsoft.com/office/drawing/2014/main" id="{010B9219-6F4B-E620-47C1-84D804070A20}"/>
              </a:ext>
            </a:extLst>
          </p:cNvPr>
          <p:cNvPicPr>
            <a:picLocks noChangeAspect="1"/>
          </p:cNvPicPr>
          <p:nvPr/>
        </p:nvPicPr>
        <p:blipFill>
          <a:blip r:embed="rId3"/>
          <a:stretch>
            <a:fillRect/>
          </a:stretch>
        </p:blipFill>
        <p:spPr>
          <a:xfrm>
            <a:off x="7867022" y="283919"/>
            <a:ext cx="3486778" cy="1255240"/>
          </a:xfrm>
          <a:prstGeom prst="rect">
            <a:avLst/>
          </a:prstGeom>
        </p:spPr>
      </p:pic>
      <p:grpSp>
        <p:nvGrpSpPr>
          <p:cNvPr id="47" name="Group 46" descr="A diagram of a Not gate implemented with two transistors using CMOS.  The input is connected to the gate of PMOS and NMOS transistors. If the input is 1, the PMOS transistor open and the NMOS transistor is closed so ground is connected to the output.  The open PMOS transistor is blocking any path from VDD to ground so very little heat is generated.">
            <a:extLst>
              <a:ext uri="{FF2B5EF4-FFF2-40B4-BE49-F238E27FC236}">
                <a16:creationId xmlns:a16="http://schemas.microsoft.com/office/drawing/2014/main" id="{862E3BEB-472E-6211-1EC2-A15BF1AFEB1F}"/>
              </a:ext>
            </a:extLst>
          </p:cNvPr>
          <p:cNvGrpSpPr/>
          <p:nvPr/>
        </p:nvGrpSpPr>
        <p:grpSpPr>
          <a:xfrm>
            <a:off x="8427974" y="2016474"/>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F15E8D7-D606-C034-58EE-E62E79DE03FE}"/>
                </a:ext>
              </a:extLst>
            </p:cNvPr>
            <p:cNvPicPr>
              <a:picLocks noChangeAspect="1"/>
            </p:cNvPicPr>
            <p:nvPr/>
          </p:nvPicPr>
          <p:blipFill>
            <a:blip r:embed="rId4"/>
            <a:srcRect l="19468" r="21660" b="15929"/>
            <a:stretch/>
          </p:blipFill>
          <p:spPr>
            <a:xfrm>
              <a:off x="9017001" y="2016474"/>
              <a:ext cx="1949596" cy="3101626"/>
            </a:xfrm>
            <a:prstGeom prst="rect">
              <a:avLst/>
            </a:prstGeom>
          </p:spPr>
        </p:pic>
        <p:sp>
          <p:nvSpPr>
            <p:cNvPr id="11" name="TextBox 10">
              <a:extLst>
                <a:ext uri="{FF2B5EF4-FFF2-40B4-BE49-F238E27FC236}">
                  <a16:creationId xmlns:a16="http://schemas.microsoft.com/office/drawing/2014/main" id="{C2C2ED46-4D2C-949E-F227-6C56627EFAED}"/>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609C3FEF-E76D-9748-2471-7630F0BDB2A1}"/>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A40D80CE-A2D9-39C5-BFC0-228D312B623C}"/>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3739D650-4C85-7A40-DC64-70D587B984E9}"/>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4D64E98A-1409-213B-781D-1790608E262C}"/>
              </a:ext>
            </a:extLst>
          </p:cNvPr>
          <p:cNvSpPr txBox="1"/>
          <p:nvPr/>
        </p:nvSpPr>
        <p:spPr>
          <a:xfrm>
            <a:off x="5537628" y="5481588"/>
            <a:ext cx="1433406" cy="369332"/>
          </a:xfrm>
          <a:prstGeom prst="rect">
            <a:avLst/>
          </a:prstGeom>
          <a:noFill/>
        </p:spPr>
        <p:txBody>
          <a:bodyPr wrap="none" rtlCol="0">
            <a:spAutoFit/>
          </a:bodyPr>
          <a:lstStyle/>
          <a:p>
            <a:r>
              <a:rPr lang="en-US" dirty="0"/>
              <a:t>NMOS - 1978</a:t>
            </a:r>
          </a:p>
        </p:txBody>
      </p:sp>
      <p:sp>
        <p:nvSpPr>
          <p:cNvPr id="21" name="TextBox 20">
            <a:extLst>
              <a:ext uri="{FF2B5EF4-FFF2-40B4-BE49-F238E27FC236}">
                <a16:creationId xmlns:a16="http://schemas.microsoft.com/office/drawing/2014/main" id="{E563E586-C429-85E5-50E6-DEA97C803979}"/>
              </a:ext>
            </a:extLst>
          </p:cNvPr>
          <p:cNvSpPr txBox="1"/>
          <p:nvPr/>
        </p:nvSpPr>
        <p:spPr>
          <a:xfrm>
            <a:off x="9459959" y="5492669"/>
            <a:ext cx="1407758" cy="369332"/>
          </a:xfrm>
          <a:prstGeom prst="rect">
            <a:avLst/>
          </a:prstGeom>
          <a:noFill/>
        </p:spPr>
        <p:txBody>
          <a:bodyPr wrap="none" rtlCol="0">
            <a:spAutoFit/>
          </a:bodyPr>
          <a:lstStyle/>
          <a:p>
            <a:r>
              <a:rPr lang="en-US" dirty="0"/>
              <a:t>CMOS - 1983</a:t>
            </a:r>
          </a:p>
        </p:txBody>
      </p:sp>
      <p:sp>
        <p:nvSpPr>
          <p:cNvPr id="36" name="TextBox 35">
            <a:extLst>
              <a:ext uri="{FF2B5EF4-FFF2-40B4-BE49-F238E27FC236}">
                <a16:creationId xmlns:a16="http://schemas.microsoft.com/office/drawing/2014/main" id="{93286646-468E-499D-F9A3-96342A050552}"/>
              </a:ext>
            </a:extLst>
          </p:cNvPr>
          <p:cNvSpPr txBox="1"/>
          <p:nvPr/>
        </p:nvSpPr>
        <p:spPr>
          <a:xfrm>
            <a:off x="1991278" y="5505866"/>
            <a:ext cx="1402948" cy="369332"/>
          </a:xfrm>
          <a:prstGeom prst="rect">
            <a:avLst/>
          </a:prstGeom>
          <a:noFill/>
        </p:spPr>
        <p:txBody>
          <a:bodyPr wrap="none" rtlCol="0">
            <a:spAutoFit/>
          </a:bodyPr>
          <a:lstStyle/>
          <a:p>
            <a:r>
              <a:rPr lang="en-US" dirty="0"/>
              <a:t>PMOS - 1972</a:t>
            </a:r>
          </a:p>
        </p:txBody>
      </p:sp>
      <p:grpSp>
        <p:nvGrpSpPr>
          <p:cNvPr id="43" name="Group 42" descr="The PMOS transistor is taking an input of 1 and producing an output of 0.  Since the transistor is closed with an input of 1, the VDD is blocked and output flows to ground through a transistor. But since the output is connected to another gate, it is not drawing much current so the resistor stays cool.  ">
            <a:extLst>
              <a:ext uri="{FF2B5EF4-FFF2-40B4-BE49-F238E27FC236}">
                <a16:creationId xmlns:a16="http://schemas.microsoft.com/office/drawing/2014/main" id="{D39615FF-04CB-61AD-36AA-97D10BCE0538}"/>
              </a:ext>
            </a:extLst>
          </p:cNvPr>
          <p:cNvGrpSpPr/>
          <p:nvPr/>
        </p:nvGrpSpPr>
        <p:grpSpPr>
          <a:xfrm>
            <a:off x="1456814" y="2148052"/>
            <a:ext cx="2811183" cy="3211026"/>
            <a:chOff x="1456814" y="2148052"/>
            <a:chExt cx="2811183" cy="3211026"/>
          </a:xfrm>
        </p:grpSpPr>
        <p:pic>
          <p:nvPicPr>
            <p:cNvPr id="30" name="Picture 29" descr="A diagram of a NOT gate using a single PMOS transistor with a resistor between the output and ground.  There is an emoji suggesting that the resistor is getting very warm.">
              <a:extLst>
                <a:ext uri="{FF2B5EF4-FFF2-40B4-BE49-F238E27FC236}">
                  <a16:creationId xmlns:a16="http://schemas.microsoft.com/office/drawing/2014/main" id="{E0C73588-5AB2-AD3A-9D42-BF6FFC484EF2}"/>
                </a:ext>
              </a:extLst>
            </p:cNvPr>
            <p:cNvPicPr>
              <a:picLocks noChangeAspect="1"/>
            </p:cNvPicPr>
            <p:nvPr/>
          </p:nvPicPr>
          <p:blipFill>
            <a:blip r:embed="rId5"/>
            <a:stretch>
              <a:fillRect/>
            </a:stretch>
          </p:blipFill>
          <p:spPr>
            <a:xfrm>
              <a:off x="1811928" y="2362200"/>
              <a:ext cx="1761648" cy="2565400"/>
            </a:xfrm>
            <a:prstGeom prst="rect">
              <a:avLst/>
            </a:prstGeom>
          </p:spPr>
        </p:pic>
        <p:sp>
          <p:nvSpPr>
            <p:cNvPr id="33" name="TextBox 32" descr="A diagram of a NOT gate using a single PMOS transistor with a resistor.  There is an emoji suggesting that the resistor is getting very warm.">
              <a:extLst>
                <a:ext uri="{FF2B5EF4-FFF2-40B4-BE49-F238E27FC236}">
                  <a16:creationId xmlns:a16="http://schemas.microsoft.com/office/drawing/2014/main" id="{2A7C4A20-98A8-E362-A4F2-D5C63B5289D4}"/>
                </a:ext>
              </a:extLst>
            </p:cNvPr>
            <p:cNvSpPr txBox="1"/>
            <p:nvPr/>
          </p:nvSpPr>
          <p:spPr>
            <a:xfrm>
              <a:off x="2694986" y="4774303"/>
              <a:ext cx="499109" cy="584775"/>
            </a:xfrm>
            <a:prstGeom prst="rect">
              <a:avLst/>
            </a:prstGeom>
            <a:noFill/>
            <a:ln>
              <a:noFill/>
            </a:ln>
          </p:spPr>
          <p:txBody>
            <a:bodyPr wrap="square" rtlCol="0">
              <a:spAutoFit/>
            </a:bodyPr>
            <a:lstStyle/>
            <a:p>
              <a:r>
                <a:rPr lang="en-US" sz="3200" dirty="0"/>
                <a:t>⏚</a:t>
              </a:r>
            </a:p>
          </p:txBody>
        </p:sp>
        <p:sp>
          <p:nvSpPr>
            <p:cNvPr id="34" name="TextBox 33" descr="A diagram of a NOT gate using a single PMOS transistor with a resistor.  There is an emoji suggesting that the resistor is getting very warm.">
              <a:extLst>
                <a:ext uri="{FF2B5EF4-FFF2-40B4-BE49-F238E27FC236}">
                  <a16:creationId xmlns:a16="http://schemas.microsoft.com/office/drawing/2014/main" id="{4E5439D4-6A55-05C2-8D17-C8EE9D71E8F8}"/>
                </a:ext>
              </a:extLst>
            </p:cNvPr>
            <p:cNvSpPr txBox="1"/>
            <p:nvPr/>
          </p:nvSpPr>
          <p:spPr>
            <a:xfrm>
              <a:off x="1456814" y="2823061"/>
              <a:ext cx="402674" cy="523220"/>
            </a:xfrm>
            <a:prstGeom prst="rect">
              <a:avLst/>
            </a:prstGeom>
            <a:solidFill>
              <a:schemeClr val="bg1"/>
            </a:solidFill>
          </p:spPr>
          <p:txBody>
            <a:bodyPr wrap="none" rtlCol="0">
              <a:spAutoFit/>
            </a:bodyPr>
            <a:lstStyle/>
            <a:p>
              <a:r>
                <a:rPr lang="en-US" sz="2800" dirty="0"/>
                <a:t>A</a:t>
              </a:r>
            </a:p>
          </p:txBody>
        </p:sp>
        <p:sp>
          <p:nvSpPr>
            <p:cNvPr id="35" name="TextBox 34" descr="A diagram of a NOT gate using a single PMOS transistor with a resistor.  There is an emoji suggesting that the resistor is getting very warm.">
              <a:extLst>
                <a:ext uri="{FF2B5EF4-FFF2-40B4-BE49-F238E27FC236}">
                  <a16:creationId xmlns:a16="http://schemas.microsoft.com/office/drawing/2014/main" id="{691E0927-FDD0-806E-4B96-ECF394C76539}"/>
                </a:ext>
              </a:extLst>
            </p:cNvPr>
            <p:cNvSpPr txBox="1"/>
            <p:nvPr/>
          </p:nvSpPr>
          <p:spPr>
            <a:xfrm>
              <a:off x="3573576" y="3429000"/>
              <a:ext cx="694421" cy="523220"/>
            </a:xfrm>
            <a:prstGeom prst="rect">
              <a:avLst/>
            </a:prstGeom>
            <a:solidFill>
              <a:schemeClr val="bg1"/>
            </a:solidFill>
          </p:spPr>
          <p:txBody>
            <a:bodyPr wrap="none" rtlCol="0">
              <a:spAutoFit/>
            </a:bodyPr>
            <a:lstStyle/>
            <a:p>
              <a:r>
                <a:rPr lang="en-US" sz="2800" dirty="0"/>
                <a:t>out</a:t>
              </a:r>
            </a:p>
          </p:txBody>
        </p:sp>
        <p:sp>
          <p:nvSpPr>
            <p:cNvPr id="37" name="TextBox 36" descr="A diagram of a NOT gate using a single PMOS transistor with a resistor.  There is an emoji suggesting that the resistor is getting very warm.">
              <a:extLst>
                <a:ext uri="{FF2B5EF4-FFF2-40B4-BE49-F238E27FC236}">
                  <a16:creationId xmlns:a16="http://schemas.microsoft.com/office/drawing/2014/main" id="{CD64C04B-82D7-909F-E7A3-17443DE4252D}"/>
                </a:ext>
              </a:extLst>
            </p:cNvPr>
            <p:cNvSpPr txBox="1"/>
            <p:nvPr/>
          </p:nvSpPr>
          <p:spPr>
            <a:xfrm>
              <a:off x="1477075"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grpSp>
      <p:pic>
        <p:nvPicPr>
          <p:cNvPr id="6" name="Picture 5" descr="The NMOS transistor is taking an input of 1 and producing an output of 0.  Since the transistor is closed with an input of 1, the VDD is going to output.  But VDD is also shorted to ground through the transistor so we add a resistor to avoid a short circuit.  While the input is 1 to a PMOS transistor, the resistor is generating significant heat. ">
            <a:extLst>
              <a:ext uri="{FF2B5EF4-FFF2-40B4-BE49-F238E27FC236}">
                <a16:creationId xmlns:a16="http://schemas.microsoft.com/office/drawing/2014/main" id="{76B8A7EE-65FC-B7F5-CC52-E15843FFD4AF}"/>
              </a:ext>
            </a:extLst>
          </p:cNvPr>
          <p:cNvPicPr>
            <a:picLocks noChangeAspect="1"/>
          </p:cNvPicPr>
          <p:nvPr/>
        </p:nvPicPr>
        <p:blipFill>
          <a:blip r:embed="rId6"/>
          <a:srcRect t="8422" b="29088"/>
          <a:stretch/>
        </p:blipFill>
        <p:spPr>
          <a:xfrm>
            <a:off x="5042485" y="2362200"/>
            <a:ext cx="2411830" cy="2565400"/>
          </a:xfrm>
          <a:prstGeom prst="rect">
            <a:avLst/>
          </a:prstGeom>
        </p:spPr>
      </p:pic>
      <p:sp>
        <p:nvSpPr>
          <p:cNvPr id="9" name="TextBox 8">
            <a:extLst>
              <a:ext uri="{FF2B5EF4-FFF2-40B4-BE49-F238E27FC236}">
                <a16:creationId xmlns:a16="http://schemas.microsoft.com/office/drawing/2014/main" id="{1AF98E03-C3EB-A964-A4BC-47E60939CC0D}"/>
              </a:ext>
            </a:extLst>
          </p:cNvPr>
          <p:cNvSpPr txBox="1"/>
          <p:nvPr/>
        </p:nvSpPr>
        <p:spPr>
          <a:xfrm>
            <a:off x="50236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3B6371C6-4DF2-BF9E-5BDA-90CAD0FFB4F7}"/>
              </a:ext>
            </a:extLst>
          </p:cNvPr>
          <p:cNvSpPr txBox="1"/>
          <p:nvPr/>
        </p:nvSpPr>
        <p:spPr>
          <a:xfrm>
            <a:off x="50439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96D477DE-BB1B-DF2A-EF1E-E9C469BCE51E}"/>
              </a:ext>
            </a:extLst>
          </p:cNvPr>
          <p:cNvSpPr txBox="1"/>
          <p:nvPr/>
        </p:nvSpPr>
        <p:spPr>
          <a:xfrm>
            <a:off x="71150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00E4155B-E424-AECF-7E5F-CB900F4C75EB}"/>
              </a:ext>
            </a:extLst>
          </p:cNvPr>
          <p:cNvSpPr txBox="1"/>
          <p:nvPr/>
        </p:nvSpPr>
        <p:spPr>
          <a:xfrm>
            <a:off x="6135214" y="4800599"/>
            <a:ext cx="499109" cy="584775"/>
          </a:xfrm>
          <a:prstGeom prst="rect">
            <a:avLst/>
          </a:prstGeom>
          <a:noFill/>
          <a:ln>
            <a:noFill/>
          </a:ln>
        </p:spPr>
        <p:txBody>
          <a:bodyPr wrap="square" rtlCol="0">
            <a:spAutoFit/>
          </a:bodyPr>
          <a:lstStyle/>
          <a:p>
            <a:r>
              <a:rPr lang="en-US" sz="3200" dirty="0"/>
              <a:t>⏚</a:t>
            </a:r>
          </a:p>
        </p:txBody>
      </p:sp>
      <p:sp>
        <p:nvSpPr>
          <p:cNvPr id="48" name="TextBox 47">
            <a:extLst>
              <a:ext uri="{FF2B5EF4-FFF2-40B4-BE49-F238E27FC236}">
                <a16:creationId xmlns:a16="http://schemas.microsoft.com/office/drawing/2014/main" id="{4B1A1F71-3667-EB47-AB41-B36CCCFA8A4E}"/>
              </a:ext>
            </a:extLst>
          </p:cNvPr>
          <p:cNvSpPr txBox="1"/>
          <p:nvPr/>
        </p:nvSpPr>
        <p:spPr>
          <a:xfrm>
            <a:off x="1460798" y="3305677"/>
            <a:ext cx="367408" cy="523220"/>
          </a:xfrm>
          <a:prstGeom prst="rect">
            <a:avLst/>
          </a:prstGeom>
          <a:noFill/>
        </p:spPr>
        <p:txBody>
          <a:bodyPr wrap="square" rtlCol="0">
            <a:spAutoFit/>
          </a:bodyPr>
          <a:lstStyle/>
          <a:p>
            <a:r>
              <a:rPr lang="en-US" sz="2800" dirty="0"/>
              <a:t>1</a:t>
            </a:r>
          </a:p>
        </p:txBody>
      </p:sp>
      <p:sp>
        <p:nvSpPr>
          <p:cNvPr id="49" name="TextBox 48">
            <a:extLst>
              <a:ext uri="{FF2B5EF4-FFF2-40B4-BE49-F238E27FC236}">
                <a16:creationId xmlns:a16="http://schemas.microsoft.com/office/drawing/2014/main" id="{DAD7D0BE-F0EE-3752-1D31-CAFB27A94204}"/>
              </a:ext>
            </a:extLst>
          </p:cNvPr>
          <p:cNvSpPr txBox="1"/>
          <p:nvPr/>
        </p:nvSpPr>
        <p:spPr>
          <a:xfrm>
            <a:off x="3724089" y="3823409"/>
            <a:ext cx="367408" cy="523220"/>
          </a:xfrm>
          <a:prstGeom prst="rect">
            <a:avLst/>
          </a:prstGeom>
          <a:noFill/>
        </p:spPr>
        <p:txBody>
          <a:bodyPr wrap="none" rtlCol="0">
            <a:spAutoFit/>
          </a:bodyPr>
          <a:lstStyle/>
          <a:p>
            <a:r>
              <a:rPr lang="en-US" sz="2800" dirty="0"/>
              <a:t>0</a:t>
            </a:r>
          </a:p>
        </p:txBody>
      </p:sp>
      <p:sp>
        <p:nvSpPr>
          <p:cNvPr id="52" name="TextBox 51">
            <a:extLst>
              <a:ext uri="{FF2B5EF4-FFF2-40B4-BE49-F238E27FC236}">
                <a16:creationId xmlns:a16="http://schemas.microsoft.com/office/drawing/2014/main" id="{A8733DA3-1265-1537-AB3D-D29E7A491EB8}"/>
              </a:ext>
            </a:extLst>
          </p:cNvPr>
          <p:cNvSpPr txBox="1"/>
          <p:nvPr/>
        </p:nvSpPr>
        <p:spPr>
          <a:xfrm>
            <a:off x="5040075" y="4512693"/>
            <a:ext cx="367408" cy="523220"/>
          </a:xfrm>
          <a:prstGeom prst="rect">
            <a:avLst/>
          </a:prstGeom>
          <a:noFill/>
        </p:spPr>
        <p:txBody>
          <a:bodyPr wrap="none" rtlCol="0">
            <a:spAutoFit/>
          </a:bodyPr>
          <a:lstStyle/>
          <a:p>
            <a:r>
              <a:rPr lang="en-US" sz="2800" dirty="0"/>
              <a:t>1</a:t>
            </a:r>
          </a:p>
        </p:txBody>
      </p:sp>
      <p:sp>
        <p:nvSpPr>
          <p:cNvPr id="53" name="TextBox 52">
            <a:extLst>
              <a:ext uri="{FF2B5EF4-FFF2-40B4-BE49-F238E27FC236}">
                <a16:creationId xmlns:a16="http://schemas.microsoft.com/office/drawing/2014/main" id="{B581A504-C714-E598-D110-B064890F5A6B}"/>
              </a:ext>
            </a:extLst>
          </p:cNvPr>
          <p:cNvSpPr txBox="1"/>
          <p:nvPr/>
        </p:nvSpPr>
        <p:spPr>
          <a:xfrm>
            <a:off x="7265521" y="3738020"/>
            <a:ext cx="367408" cy="523220"/>
          </a:xfrm>
          <a:prstGeom prst="rect">
            <a:avLst/>
          </a:prstGeom>
          <a:noFill/>
        </p:spPr>
        <p:txBody>
          <a:bodyPr wrap="square" rtlCol="0">
            <a:spAutoFit/>
          </a:bodyPr>
          <a:lstStyle/>
          <a:p>
            <a:r>
              <a:rPr lang="en-US" sz="2800" dirty="0"/>
              <a:t>0</a:t>
            </a:r>
          </a:p>
        </p:txBody>
      </p:sp>
      <p:sp>
        <p:nvSpPr>
          <p:cNvPr id="59" name="TextBox 58">
            <a:extLst>
              <a:ext uri="{FF2B5EF4-FFF2-40B4-BE49-F238E27FC236}">
                <a16:creationId xmlns:a16="http://schemas.microsoft.com/office/drawing/2014/main" id="{22AA38A5-5D3D-CAD1-668C-EE2C323559A8}"/>
              </a:ext>
            </a:extLst>
          </p:cNvPr>
          <p:cNvSpPr txBox="1"/>
          <p:nvPr/>
        </p:nvSpPr>
        <p:spPr>
          <a:xfrm>
            <a:off x="2486022" y="2868555"/>
            <a:ext cx="543739" cy="523220"/>
          </a:xfrm>
          <a:prstGeom prst="rect">
            <a:avLst/>
          </a:prstGeom>
          <a:noFill/>
        </p:spPr>
        <p:txBody>
          <a:bodyPr wrap="none" rtlCol="0">
            <a:spAutoFit/>
          </a:bodyPr>
          <a:lstStyle/>
          <a:p>
            <a:r>
              <a:rPr lang="en-US" sz="2800" dirty="0"/>
              <a:t>🚫</a:t>
            </a:r>
          </a:p>
        </p:txBody>
      </p:sp>
      <p:sp>
        <p:nvSpPr>
          <p:cNvPr id="3" name="Bent Arrow 2">
            <a:extLst>
              <a:ext uri="{FF2B5EF4-FFF2-40B4-BE49-F238E27FC236}">
                <a16:creationId xmlns:a16="http://schemas.microsoft.com/office/drawing/2014/main" id="{B05948D0-7603-620D-B2C6-FB65E5C9C190}"/>
              </a:ext>
            </a:extLst>
          </p:cNvPr>
          <p:cNvSpPr/>
          <p:nvPr/>
        </p:nvSpPr>
        <p:spPr>
          <a:xfrm>
            <a:off x="3104939" y="3823409"/>
            <a:ext cx="444021" cy="1158349"/>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FA0D6D61-12D0-854F-F6E3-907B4717A5A4}"/>
              </a:ext>
            </a:extLst>
          </p:cNvPr>
          <p:cNvSpPr/>
          <p:nvPr/>
        </p:nvSpPr>
        <p:spPr>
          <a:xfrm>
            <a:off x="10429713" y="3884964"/>
            <a:ext cx="444021" cy="1100218"/>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41487231-DC4B-F8BF-356F-23B3222306BC}"/>
              </a:ext>
            </a:extLst>
          </p:cNvPr>
          <p:cNvSpPr txBox="1"/>
          <p:nvPr/>
        </p:nvSpPr>
        <p:spPr>
          <a:xfrm>
            <a:off x="8641440" y="3884964"/>
            <a:ext cx="367408" cy="523220"/>
          </a:xfrm>
          <a:prstGeom prst="rect">
            <a:avLst/>
          </a:prstGeom>
          <a:noFill/>
        </p:spPr>
        <p:txBody>
          <a:bodyPr wrap="none" rtlCol="0">
            <a:spAutoFit/>
          </a:bodyPr>
          <a:lstStyle/>
          <a:p>
            <a:r>
              <a:rPr lang="en-US" sz="2800" dirty="0"/>
              <a:t>1</a:t>
            </a:r>
          </a:p>
        </p:txBody>
      </p:sp>
      <p:sp>
        <p:nvSpPr>
          <p:cNvPr id="17" name="TextBox 16">
            <a:extLst>
              <a:ext uri="{FF2B5EF4-FFF2-40B4-BE49-F238E27FC236}">
                <a16:creationId xmlns:a16="http://schemas.microsoft.com/office/drawing/2014/main" id="{8354F13B-B484-0E81-792B-3E0F143CFC29}"/>
              </a:ext>
            </a:extLst>
          </p:cNvPr>
          <p:cNvSpPr txBox="1"/>
          <p:nvPr/>
        </p:nvSpPr>
        <p:spPr>
          <a:xfrm>
            <a:off x="10059356" y="3037116"/>
            <a:ext cx="543739" cy="400110"/>
          </a:xfrm>
          <a:prstGeom prst="rect">
            <a:avLst/>
          </a:prstGeom>
          <a:noFill/>
        </p:spPr>
        <p:txBody>
          <a:bodyPr wrap="square" rtlCol="0">
            <a:spAutoFit/>
          </a:bodyPr>
          <a:lstStyle/>
          <a:p>
            <a:r>
              <a:rPr lang="en-US" sz="2000" dirty="0"/>
              <a:t>🚫</a:t>
            </a:r>
          </a:p>
        </p:txBody>
      </p:sp>
      <p:sp>
        <p:nvSpPr>
          <p:cNvPr id="18" name="Bent Arrow 17">
            <a:extLst>
              <a:ext uri="{FF2B5EF4-FFF2-40B4-BE49-F238E27FC236}">
                <a16:creationId xmlns:a16="http://schemas.microsoft.com/office/drawing/2014/main" id="{F9723639-9670-6ECC-7B7A-01EC18BF4230}"/>
              </a:ext>
            </a:extLst>
          </p:cNvPr>
          <p:cNvSpPr/>
          <p:nvPr/>
        </p:nvSpPr>
        <p:spPr>
          <a:xfrm>
            <a:off x="6461265" y="3723224"/>
            <a:ext cx="444021" cy="1300590"/>
          </a:xfrm>
          <a:prstGeom prst="bentArrow">
            <a:avLst>
              <a:gd name="adj1" fmla="val 17422"/>
              <a:gd name="adj2" fmla="val 14897"/>
              <a:gd name="adj3" fmla="val 25000"/>
              <a:gd name="adj4" fmla="val 4375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F79BC451-1FC2-D1BC-3148-1A2678EA0441}"/>
              </a:ext>
            </a:extLst>
          </p:cNvPr>
          <p:cNvSpPr txBox="1"/>
          <p:nvPr/>
        </p:nvSpPr>
        <p:spPr>
          <a:xfrm>
            <a:off x="11107093" y="3828897"/>
            <a:ext cx="367408" cy="523220"/>
          </a:xfrm>
          <a:prstGeom prst="rect">
            <a:avLst/>
          </a:prstGeom>
          <a:noFill/>
        </p:spPr>
        <p:txBody>
          <a:bodyPr wrap="square" rtlCol="0">
            <a:spAutoFit/>
          </a:bodyPr>
          <a:lstStyle/>
          <a:p>
            <a:r>
              <a:rPr lang="en-US" sz="2800" dirty="0"/>
              <a:t>0</a:t>
            </a:r>
          </a:p>
        </p:txBody>
      </p:sp>
      <p:sp>
        <p:nvSpPr>
          <p:cNvPr id="22" name="Down Arrow 21">
            <a:extLst>
              <a:ext uri="{FF2B5EF4-FFF2-40B4-BE49-F238E27FC236}">
                <a16:creationId xmlns:a16="http://schemas.microsoft.com/office/drawing/2014/main" id="{A0AB6808-AC00-CB9D-2564-1672EBEC1526}"/>
              </a:ext>
            </a:extLst>
          </p:cNvPr>
          <p:cNvSpPr/>
          <p:nvPr/>
        </p:nvSpPr>
        <p:spPr>
          <a:xfrm>
            <a:off x="6057007" y="2470513"/>
            <a:ext cx="213006" cy="2565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A diagram of a NOT gate using a single PMOS transistor with a resistor.  There is an emoji suggesting that the resistor is getting very warm.">
            <a:extLst>
              <a:ext uri="{FF2B5EF4-FFF2-40B4-BE49-F238E27FC236}">
                <a16:creationId xmlns:a16="http://schemas.microsoft.com/office/drawing/2014/main" id="{7497642E-99A4-7ADC-A4B5-A912193F635A}"/>
              </a:ext>
            </a:extLst>
          </p:cNvPr>
          <p:cNvSpPr txBox="1"/>
          <p:nvPr/>
        </p:nvSpPr>
        <p:spPr>
          <a:xfrm>
            <a:off x="6528294" y="2683889"/>
            <a:ext cx="786913" cy="707886"/>
          </a:xfrm>
          <a:prstGeom prst="rect">
            <a:avLst/>
          </a:prstGeom>
          <a:noFill/>
        </p:spPr>
        <p:txBody>
          <a:bodyPr wrap="square">
            <a:spAutoFit/>
          </a:bodyPr>
          <a:lstStyle/>
          <a:p>
            <a:r>
              <a:rPr lang="en-US" sz="4000" dirty="0"/>
              <a:t>♨️</a:t>
            </a:r>
          </a:p>
        </p:txBody>
      </p:sp>
      <p:sp>
        <p:nvSpPr>
          <p:cNvPr id="24" name="TextBox 23">
            <a:extLst>
              <a:ext uri="{FF2B5EF4-FFF2-40B4-BE49-F238E27FC236}">
                <a16:creationId xmlns:a16="http://schemas.microsoft.com/office/drawing/2014/main" id="{3FF25A39-419C-348B-2E29-E65C3E74332A}"/>
              </a:ext>
            </a:extLst>
          </p:cNvPr>
          <p:cNvSpPr txBox="1"/>
          <p:nvPr/>
        </p:nvSpPr>
        <p:spPr>
          <a:xfrm>
            <a:off x="10662544" y="2764316"/>
            <a:ext cx="786913" cy="707886"/>
          </a:xfrm>
          <a:prstGeom prst="rect">
            <a:avLst/>
          </a:prstGeom>
          <a:noFill/>
        </p:spPr>
        <p:txBody>
          <a:bodyPr wrap="square">
            <a:spAutoFit/>
          </a:bodyPr>
          <a:lstStyle/>
          <a:p>
            <a:r>
              <a:rPr lang="en-US" sz="4000" dirty="0"/>
              <a:t>❄</a:t>
            </a:r>
          </a:p>
        </p:txBody>
      </p:sp>
      <p:sp>
        <p:nvSpPr>
          <p:cNvPr id="25" name="TextBox 24">
            <a:extLst>
              <a:ext uri="{FF2B5EF4-FFF2-40B4-BE49-F238E27FC236}">
                <a16:creationId xmlns:a16="http://schemas.microsoft.com/office/drawing/2014/main" id="{B584FAE7-3662-C52B-1D36-F06E0415338D}"/>
              </a:ext>
            </a:extLst>
          </p:cNvPr>
          <p:cNvSpPr txBox="1"/>
          <p:nvPr/>
        </p:nvSpPr>
        <p:spPr>
          <a:xfrm>
            <a:off x="1986260" y="4158750"/>
            <a:ext cx="786913" cy="707886"/>
          </a:xfrm>
          <a:prstGeom prst="rect">
            <a:avLst/>
          </a:prstGeom>
          <a:noFill/>
        </p:spPr>
        <p:txBody>
          <a:bodyPr wrap="square">
            <a:spAutoFit/>
          </a:bodyPr>
          <a:lstStyle/>
          <a:p>
            <a:r>
              <a:rPr lang="en-US" sz="4000" dirty="0"/>
              <a:t>❄</a:t>
            </a:r>
          </a:p>
        </p:txBody>
      </p:sp>
    </p:spTree>
    <p:extLst>
      <p:ext uri="{BB962C8B-B14F-4D97-AF65-F5344CB8AC3E}">
        <p14:creationId xmlns:p14="http://schemas.microsoft.com/office/powerpoint/2010/main" val="47341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5E82-1BA5-7D6D-3E6F-6DDBCAEB51EF}"/>
              </a:ext>
            </a:extLst>
          </p:cNvPr>
          <p:cNvSpPr>
            <a:spLocks noGrp="1"/>
          </p:cNvSpPr>
          <p:nvPr>
            <p:ph type="title"/>
          </p:nvPr>
        </p:nvSpPr>
        <p:spPr/>
        <p:txBody>
          <a:bodyPr/>
          <a:lstStyle/>
          <a:p>
            <a:r>
              <a:rPr lang="en-US" dirty="0"/>
              <a:t>TL;DR – Not Gates Over Time</a:t>
            </a:r>
          </a:p>
        </p:txBody>
      </p:sp>
      <p:sp>
        <p:nvSpPr>
          <p:cNvPr id="10" name="Content Placeholder 9">
            <a:extLst>
              <a:ext uri="{FF2B5EF4-FFF2-40B4-BE49-F238E27FC236}">
                <a16:creationId xmlns:a16="http://schemas.microsoft.com/office/drawing/2014/main" id="{0CA5674C-D06D-F2B9-56A9-A2359025E0BB}"/>
              </a:ext>
            </a:extLst>
          </p:cNvPr>
          <p:cNvSpPr>
            <a:spLocks noGrp="1"/>
          </p:cNvSpPr>
          <p:nvPr>
            <p:ph idx="1"/>
          </p:nvPr>
        </p:nvSpPr>
        <p:spPr>
          <a:xfrm>
            <a:off x="838200" y="1825625"/>
            <a:ext cx="6874425" cy="4351338"/>
          </a:xfrm>
        </p:spPr>
        <p:txBody>
          <a:bodyPr/>
          <a:lstStyle/>
          <a:p>
            <a:r>
              <a:rPr lang="en-US" dirty="0"/>
              <a:t>Before the 1980's, logic gates built from transistors were slow, had low density, took a lot of heat and took a lot of power.</a:t>
            </a:r>
          </a:p>
          <a:p>
            <a:r>
              <a:rPr lang="en-US" dirty="0"/>
              <a:t>When CMOS was practical in the 1980s, CPUS went from the size of large cabinets to single chips</a:t>
            </a:r>
          </a:p>
          <a:p>
            <a:r>
              <a:rPr lang="en-US" dirty="0"/>
              <a:t>As size reduced things got much faster</a:t>
            </a:r>
          </a:p>
          <a:p>
            <a:endParaRPr lang="en-US" dirty="0"/>
          </a:p>
          <a:p>
            <a:r>
              <a:rPr lang="en-US" dirty="0"/>
              <a:t>From now on we will only speak of CMOS </a:t>
            </a:r>
            <a:r>
              <a:rPr lang="en-US" dirty="0">
                <a:sym typeface="Wingdings" pitchFamily="2" charset="2"/>
              </a:rPr>
              <a:t></a:t>
            </a:r>
            <a:endParaRPr lang="en-US" dirty="0"/>
          </a:p>
        </p:txBody>
      </p:sp>
      <p:pic>
        <p:nvPicPr>
          <p:cNvPr id="3" name="Picture 2" descr="A logical Not symbol.">
            <a:extLst>
              <a:ext uri="{FF2B5EF4-FFF2-40B4-BE49-F238E27FC236}">
                <a16:creationId xmlns:a16="http://schemas.microsoft.com/office/drawing/2014/main" id="{9FB28617-E713-D694-5DDB-2037595F4953}"/>
              </a:ext>
            </a:extLst>
          </p:cNvPr>
          <p:cNvPicPr>
            <a:picLocks noChangeAspect="1"/>
          </p:cNvPicPr>
          <p:nvPr/>
        </p:nvPicPr>
        <p:blipFill>
          <a:blip r:embed="rId2"/>
          <a:stretch>
            <a:fillRect/>
          </a:stretch>
        </p:blipFill>
        <p:spPr>
          <a:xfrm>
            <a:off x="8213386" y="174821"/>
            <a:ext cx="3486778" cy="1255240"/>
          </a:xfrm>
          <a:prstGeom prst="rect">
            <a:avLst/>
          </a:prstGeom>
        </p:spPr>
      </p:pic>
      <p:grpSp>
        <p:nvGrpSpPr>
          <p:cNvPr id="4" name="Group 3" descr="A diagram of a Not gate implemented with two transistors using CMOS.  The input is connected to the gate of PMOS and NMOS transistors. If the input is 0, the PMOS transistor opened and the NMOS transistor closed so VDD is connected to the output.   If the input is 1, the PMOS transistor closes and the NMOS transistor opens and ground is connected to the output.  ">
            <a:extLst>
              <a:ext uri="{FF2B5EF4-FFF2-40B4-BE49-F238E27FC236}">
                <a16:creationId xmlns:a16="http://schemas.microsoft.com/office/drawing/2014/main" id="{81269557-A355-A045-8ABC-7ADCD85DCDA5}"/>
              </a:ext>
            </a:extLst>
          </p:cNvPr>
          <p:cNvGrpSpPr/>
          <p:nvPr/>
        </p:nvGrpSpPr>
        <p:grpSpPr>
          <a:xfrm>
            <a:off x="8120757" y="2058037"/>
            <a:ext cx="3233043" cy="3401940"/>
            <a:chOff x="8427974" y="20164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5E21B968-754F-B998-6EA9-8E4B96CC548B}"/>
                </a:ext>
              </a:extLst>
            </p:cNvPr>
            <p:cNvPicPr>
              <a:picLocks noChangeAspect="1"/>
            </p:cNvPicPr>
            <p:nvPr/>
          </p:nvPicPr>
          <p:blipFill>
            <a:blip r:embed="rId3"/>
            <a:srcRect l="19468" r="21660" b="15929"/>
            <a:stretch/>
          </p:blipFill>
          <p:spPr>
            <a:xfrm>
              <a:off x="9017001" y="2016474"/>
              <a:ext cx="1949596" cy="3101626"/>
            </a:xfrm>
            <a:prstGeom prst="rect">
              <a:avLst/>
            </a:prstGeom>
          </p:spPr>
        </p:pic>
        <p:sp>
          <p:nvSpPr>
            <p:cNvPr id="6" name="TextBox 5">
              <a:extLst>
                <a:ext uri="{FF2B5EF4-FFF2-40B4-BE49-F238E27FC236}">
                  <a16:creationId xmlns:a16="http://schemas.microsoft.com/office/drawing/2014/main" id="{25F5692F-7CDC-1BB1-6109-8C5877DD1BCA}"/>
                </a:ext>
              </a:extLst>
            </p:cNvPr>
            <p:cNvSpPr txBox="1"/>
            <p:nvPr/>
          </p:nvSpPr>
          <p:spPr>
            <a:xfrm>
              <a:off x="8427974" y="21480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7" name="TextBox 6">
              <a:extLst>
                <a:ext uri="{FF2B5EF4-FFF2-40B4-BE49-F238E27FC236}">
                  <a16:creationId xmlns:a16="http://schemas.microsoft.com/office/drawing/2014/main" id="{1057AC77-3183-3E16-9AF2-E1FB9435B115}"/>
                </a:ext>
              </a:extLst>
            </p:cNvPr>
            <p:cNvSpPr txBox="1"/>
            <p:nvPr/>
          </p:nvSpPr>
          <p:spPr>
            <a:xfrm>
              <a:off x="10966596" y="3476410"/>
              <a:ext cx="694421" cy="523220"/>
            </a:xfrm>
            <a:prstGeom prst="rect">
              <a:avLst/>
            </a:prstGeom>
            <a:solidFill>
              <a:schemeClr val="bg1"/>
            </a:solidFill>
          </p:spPr>
          <p:txBody>
            <a:bodyPr wrap="none" rtlCol="0">
              <a:spAutoFit/>
            </a:bodyPr>
            <a:lstStyle/>
            <a:p>
              <a:r>
                <a:rPr lang="en-US" sz="2800" dirty="0"/>
                <a:t>out</a:t>
              </a:r>
            </a:p>
          </p:txBody>
        </p:sp>
        <p:sp>
          <p:nvSpPr>
            <p:cNvPr id="8" name="TextBox 7">
              <a:extLst>
                <a:ext uri="{FF2B5EF4-FFF2-40B4-BE49-F238E27FC236}">
                  <a16:creationId xmlns:a16="http://schemas.microsoft.com/office/drawing/2014/main" id="{A236CB67-E3A7-6E59-48D2-AEFA8C0E88C7}"/>
                </a:ext>
              </a:extLst>
            </p:cNvPr>
            <p:cNvSpPr txBox="1"/>
            <p:nvPr/>
          </p:nvSpPr>
          <p:spPr>
            <a:xfrm>
              <a:off x="8630486" y="3461614"/>
              <a:ext cx="402674" cy="523220"/>
            </a:xfrm>
            <a:prstGeom prst="rect">
              <a:avLst/>
            </a:prstGeom>
            <a:solidFill>
              <a:schemeClr val="bg1"/>
            </a:solidFill>
          </p:spPr>
          <p:txBody>
            <a:bodyPr wrap="none" rtlCol="0">
              <a:spAutoFit/>
            </a:bodyPr>
            <a:lstStyle/>
            <a:p>
              <a:r>
                <a:rPr lang="en-US" sz="2800" dirty="0"/>
                <a:t>A</a:t>
              </a:r>
            </a:p>
          </p:txBody>
        </p:sp>
        <p:sp>
          <p:nvSpPr>
            <p:cNvPr id="9" name="TextBox 8">
              <a:extLst>
                <a:ext uri="{FF2B5EF4-FFF2-40B4-BE49-F238E27FC236}">
                  <a16:creationId xmlns:a16="http://schemas.microsoft.com/office/drawing/2014/main" id="{C3521DC6-81BA-CD4E-BB01-0AC3BC136D8B}"/>
                </a:ext>
              </a:extLst>
            </p:cNvPr>
            <p:cNvSpPr txBox="1"/>
            <p:nvPr/>
          </p:nvSpPr>
          <p:spPr>
            <a:xfrm>
              <a:off x="10059356" y="4833639"/>
              <a:ext cx="499109"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310405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985043812"/>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1CDE74-7D38-777D-1FB3-69A15EF30F99}"/>
              </a:ext>
            </a:extLst>
          </p:cNvPr>
          <p:cNvSpPr>
            <a:spLocks noGrp="1"/>
          </p:cNvSpPr>
          <p:nvPr>
            <p:ph type="title"/>
          </p:nvPr>
        </p:nvSpPr>
        <p:spPr/>
        <p:txBody>
          <a:bodyPr/>
          <a:lstStyle/>
          <a:p>
            <a:r>
              <a:rPr lang="en-US" dirty="0"/>
              <a:t>Increasing Transistor Count</a:t>
            </a:r>
          </a:p>
        </p:txBody>
      </p:sp>
      <p:sp>
        <p:nvSpPr>
          <p:cNvPr id="4" name="Text Placeholder 3">
            <a:extLst>
              <a:ext uri="{FF2B5EF4-FFF2-40B4-BE49-F238E27FC236}">
                <a16:creationId xmlns:a16="http://schemas.microsoft.com/office/drawing/2014/main" id="{0D717C74-CE56-82FE-AD19-5ED4F1C1AC24}"/>
              </a:ext>
            </a:extLst>
          </p:cNvPr>
          <p:cNvSpPr>
            <a:spLocks noGrp="1"/>
          </p:cNvSpPr>
          <p:nvPr>
            <p:ph type="body" idx="1"/>
          </p:nvPr>
        </p:nvSpPr>
        <p:spPr/>
        <p:txBody>
          <a:bodyPr/>
          <a:lstStyle/>
          <a:p>
            <a:r>
              <a:rPr lang="en-US" dirty="0"/>
              <a:t>Improving Manufacturing</a:t>
            </a:r>
          </a:p>
        </p:txBody>
      </p:sp>
    </p:spTree>
    <p:extLst>
      <p:ext uri="{BB962C8B-B14F-4D97-AF65-F5344CB8AC3E}">
        <p14:creationId xmlns:p14="http://schemas.microsoft.com/office/powerpoint/2010/main" val="1049464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 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3"/>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4"/>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5"/>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5"/>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6ADD5-B43E-1C6C-65FD-7389946E0640}"/>
              </a:ext>
            </a:extLst>
          </p:cNvPr>
          <p:cNvSpPr>
            <a:spLocks noGrp="1"/>
          </p:cNvSpPr>
          <p:nvPr>
            <p:ph type="title"/>
          </p:nvPr>
        </p:nvSpPr>
        <p:spPr>
          <a:xfrm>
            <a:off x="1099425" y="1238081"/>
            <a:ext cx="4709345" cy="962953"/>
          </a:xfrm>
        </p:spPr>
        <p:txBody>
          <a:bodyPr anchor="b">
            <a:normAutofit/>
          </a:bodyPr>
          <a:lstStyle/>
          <a:p>
            <a:r>
              <a:rPr lang="en-US" sz="3800" dirty="0"/>
              <a:t>Planar Transistors</a:t>
            </a: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69C06F-D38B-5534-DAC5-E7CD4ECFD0CA}"/>
              </a:ext>
            </a:extLst>
          </p:cNvPr>
          <p:cNvSpPr>
            <a:spLocks noGrp="1"/>
          </p:cNvSpPr>
          <p:nvPr>
            <p:ph idx="1"/>
          </p:nvPr>
        </p:nvSpPr>
        <p:spPr>
          <a:xfrm>
            <a:off x="1100736" y="2508105"/>
            <a:ext cx="4709345" cy="3632493"/>
          </a:xfrm>
        </p:spPr>
        <p:txBody>
          <a:bodyPr anchor="ctr">
            <a:normAutofit/>
          </a:bodyPr>
          <a:lstStyle/>
          <a:p>
            <a:r>
              <a:rPr lang="en-US" sz="2000" dirty="0"/>
              <a:t>Prior to 1960, transistor assembly required assembling small crystals and connecting wires to them – they were three dimensional "Lego like" constructions</a:t>
            </a:r>
          </a:p>
          <a:p>
            <a:endParaRPr lang="en-US" sz="2000" dirty="0"/>
          </a:p>
          <a:p>
            <a:r>
              <a:rPr lang="en-US" sz="2000" dirty="0"/>
              <a:t>In 1960 Fairchild introduced the 2N1613 transistor – the first that was manufactured by a two-dimensional process.</a:t>
            </a:r>
          </a:p>
        </p:txBody>
      </p:sp>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EAE6EAE4-839C-0E9E-82F4-6F17BCFF6F00}"/>
              </a:ext>
            </a:extLst>
          </p:cNvPr>
          <p:cNvPicPr>
            <a:picLocks noChangeAspect="1"/>
          </p:cNvPicPr>
          <p:nvPr/>
        </p:nvPicPr>
        <p:blipFill>
          <a:blip r:embed="rId3"/>
          <a:srcRect l="7518" r="3" b="3"/>
          <a:stretch>
            <a:fillRect/>
          </a:stretch>
        </p:blipFill>
        <p:spPr>
          <a:xfrm>
            <a:off x="6538366" y="1383738"/>
            <a:ext cx="4929098" cy="4756870"/>
          </a:xfrm>
          <a:prstGeom prst="rect">
            <a:avLst/>
          </a:prstGeom>
        </p:spPr>
      </p:pic>
      <p:sp>
        <p:nvSpPr>
          <p:cNvPr id="5" name="TextBox 4">
            <a:extLst>
              <a:ext uri="{FF2B5EF4-FFF2-40B4-BE49-F238E27FC236}">
                <a16:creationId xmlns:a16="http://schemas.microsoft.com/office/drawing/2014/main" id="{3339B24A-714B-AD01-7B6E-8F3D63A07551}"/>
              </a:ext>
            </a:extLst>
          </p:cNvPr>
          <p:cNvSpPr txBox="1"/>
          <p:nvPr/>
        </p:nvSpPr>
        <p:spPr>
          <a:xfrm>
            <a:off x="6856520" y="1604183"/>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3690644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85000" lnSpcReduction="20000"/>
          </a:bodyPr>
          <a:lstStyle/>
          <a:p>
            <a:r>
              <a:rPr lang="en-US" dirty="0"/>
              <a:t>2300 PMOS transistors manufactured using photo lithography – 0.01 mm</a:t>
            </a:r>
          </a:p>
          <a:p>
            <a:r>
              <a:rPr lang="en-US" dirty="0"/>
              <a:t>The Intel 4004(1971), was the first commercially available single-chip, general-purpose  microprocessor</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3"/>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4"/>
          <a:stretch>
            <a:fillRect/>
          </a:stretch>
        </p:blipFill>
        <p:spPr>
          <a:xfrm>
            <a:off x="2021016" y="3912564"/>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 mask. This photo 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6"/>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BC0C3-3046-DE04-5E08-A44168A2A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5E340-A17C-A848-0398-2AA8613DBA8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Rockwell silicon wafer (1986)</a:t>
            </a:r>
          </a:p>
        </p:txBody>
      </p:sp>
      <p:pic>
        <p:nvPicPr>
          <p:cNvPr id="10" name="Picture 9" descr="Close up of the edge of s single 1/4 inch processor from the Rockwell silicon wafer (1986).   It was taken with a microscope at about a 30X magnification and you scan finally see contacts and a few wires.  It also has a “Copyright 1986 Rockwell International Corp” marking printed on the chip.">
            <a:extLst>
              <a:ext uri="{FF2B5EF4-FFF2-40B4-BE49-F238E27FC236}">
                <a16:creationId xmlns:a16="http://schemas.microsoft.com/office/drawing/2014/main" id="{2F45573C-482F-CDBC-1951-06A2FF8EAC95}"/>
              </a:ext>
            </a:extLst>
          </p:cNvPr>
          <p:cNvPicPr>
            <a:picLocks noChangeAspect="1"/>
          </p:cNvPicPr>
          <p:nvPr/>
        </p:nvPicPr>
        <p:blipFill>
          <a:blip r:embed="rId3"/>
          <a:srcRect t="8716" r="1" b="20694"/>
          <a:stretch>
            <a:fillRect/>
          </a:stretch>
        </p:blipFill>
        <p:spPr>
          <a:xfrm>
            <a:off x="307840" y="325639"/>
            <a:ext cx="3797570" cy="2010551"/>
          </a:xfrm>
          <a:prstGeom prst="rect">
            <a:avLst/>
          </a:prstGeom>
        </p:spPr>
      </p:pic>
      <p:pic>
        <p:nvPicPr>
          <p:cNvPr id="4" name="Picture 3" descr="A Farirchild 2N161e transistor.  It is a metal cylinder about 1/4 inch indiameter and 1/4 inch tall.  It has three wires coming out of the base.  The Fairchild 2N1613 Transistor was produced and commercially available in 1962.  It was the first planar transistor ever produced and was a great step forward in mass-rpoducing individual transistors.">
            <a:extLst>
              <a:ext uri="{FF2B5EF4-FFF2-40B4-BE49-F238E27FC236}">
                <a16:creationId xmlns:a16="http://schemas.microsoft.com/office/drawing/2014/main" id="{FE9418D8-6E2E-DA87-BD6C-60988406100E}"/>
              </a:ext>
            </a:extLst>
          </p:cNvPr>
          <p:cNvPicPr>
            <a:picLocks noChangeAspect="1"/>
          </p:cNvPicPr>
          <p:nvPr/>
        </p:nvPicPr>
        <p:blipFill>
          <a:blip r:embed="rId4"/>
          <a:srcRect t="7496" r="1" b="33044"/>
          <a:stretch>
            <a:fillRect/>
          </a:stretch>
        </p:blipFill>
        <p:spPr>
          <a:xfrm>
            <a:off x="317634" y="2422097"/>
            <a:ext cx="3794760" cy="2013804"/>
          </a:xfrm>
          <a:prstGeom prst="rect">
            <a:avLst/>
          </a:prstGeom>
        </p:spPr>
      </p:pic>
      <p:pic>
        <p:nvPicPr>
          <p:cNvPr id="6" name="Picture 5" descr="Complete Rockwell silicon wafer (1986) it is round and about 4 inches in diameter with very intricate almost microscopic electrical traces and transistors.   It has about 120 chips and each chip is about 1/4 inch on a side.">
            <a:extLst>
              <a:ext uri="{FF2B5EF4-FFF2-40B4-BE49-F238E27FC236}">
                <a16:creationId xmlns:a16="http://schemas.microsoft.com/office/drawing/2014/main" id="{C2D52623-4C60-6833-2B05-24331CBDD5BF}"/>
              </a:ext>
            </a:extLst>
          </p:cNvPr>
          <p:cNvPicPr>
            <a:picLocks noChangeAspect="1"/>
          </p:cNvPicPr>
          <p:nvPr/>
        </p:nvPicPr>
        <p:blipFill>
          <a:blip r:embed="rId5"/>
          <a:srcRect l="23187" r="-3" b="-3"/>
          <a:stretch>
            <a:fillRect/>
          </a:stretch>
        </p:blipFill>
        <p:spPr>
          <a:xfrm>
            <a:off x="4202549" y="321732"/>
            <a:ext cx="3793472" cy="4111323"/>
          </a:xfrm>
          <a:prstGeom prst="rect">
            <a:avLst/>
          </a:prstGeom>
        </p:spPr>
      </p:pic>
      <p:pic>
        <p:nvPicPr>
          <p:cNvPr id="12" name="Picture 11" descr="Close up of a single 1/4 inch processor from the Rockwell silicon wafer (1986).    It was taken with a microscope at about a 10X magnification and you still cannot see any individual wires because they are so small.">
            <a:extLst>
              <a:ext uri="{FF2B5EF4-FFF2-40B4-BE49-F238E27FC236}">
                <a16:creationId xmlns:a16="http://schemas.microsoft.com/office/drawing/2014/main" id="{B38F7C63-20E6-815C-316C-99F7085D6E86}"/>
              </a:ext>
            </a:extLst>
          </p:cNvPr>
          <p:cNvPicPr>
            <a:picLocks noChangeAspect="1"/>
          </p:cNvPicPr>
          <p:nvPr/>
        </p:nvPicPr>
        <p:blipFill>
          <a:blip r:embed="rId6"/>
          <a:srcRect l="11157" r="19557" b="-3"/>
          <a:stretch>
            <a:fillRect/>
          </a:stretch>
        </p:blipFill>
        <p:spPr>
          <a:xfrm>
            <a:off x="8086176" y="321733"/>
            <a:ext cx="3797984" cy="4111321"/>
          </a:xfrm>
          <a:prstGeom prst="rect">
            <a:avLst/>
          </a:prstGeom>
        </p:spPr>
      </p:pic>
      <p:pic>
        <p:nvPicPr>
          <p:cNvPr id="8" name="Picture 7" descr="Close up of the edge of s single 1/4 inch processor from the Rockwell silicon wafer (1986).   It was taken with a microscope at about a 30X magnification and you scan finally see contacts and a few wires.  It also has a “Rockwell International Corp” marking printed on the chip.">
            <a:extLst>
              <a:ext uri="{FF2B5EF4-FFF2-40B4-BE49-F238E27FC236}">
                <a16:creationId xmlns:a16="http://schemas.microsoft.com/office/drawing/2014/main" id="{3242F73F-D856-BA50-7A58-61253C6B7795}"/>
              </a:ext>
            </a:extLst>
          </p:cNvPr>
          <p:cNvPicPr>
            <a:picLocks noChangeAspect="1"/>
          </p:cNvPicPr>
          <p:nvPr/>
        </p:nvPicPr>
        <p:blipFill>
          <a:blip r:embed="rId7"/>
          <a:srcRect t="9111" r="1" b="20247"/>
          <a:stretch>
            <a:fillRect/>
          </a:stretch>
        </p:blipFill>
        <p:spPr>
          <a:xfrm>
            <a:off x="317634" y="4525715"/>
            <a:ext cx="3794760" cy="2010551"/>
          </a:xfrm>
          <a:prstGeom prst="rect">
            <a:avLst/>
          </a:prstGeom>
        </p:spPr>
      </p:pic>
      <p:sp>
        <p:nvSpPr>
          <p:cNvPr id="13" name="TextBox 12">
            <a:extLst>
              <a:ext uri="{FF2B5EF4-FFF2-40B4-BE49-F238E27FC236}">
                <a16:creationId xmlns:a16="http://schemas.microsoft.com/office/drawing/2014/main" id="{CE097204-A192-8881-5194-E58620197E7B}"/>
              </a:ext>
            </a:extLst>
          </p:cNvPr>
          <p:cNvSpPr txBox="1"/>
          <p:nvPr/>
        </p:nvSpPr>
        <p:spPr>
          <a:xfrm>
            <a:off x="4261224" y="3958244"/>
            <a:ext cx="3734797" cy="307777"/>
          </a:xfrm>
          <a:prstGeom prst="rect">
            <a:avLst/>
          </a:prstGeom>
          <a:noFill/>
        </p:spPr>
        <p:txBody>
          <a:bodyPr wrap="square" rtlCol="0">
            <a:spAutoFit/>
          </a:bodyPr>
          <a:lstStyle/>
          <a:p>
            <a:pPr algn="ctr"/>
            <a:r>
              <a:rPr lang="en-US" sz="1400" dirty="0">
                <a:solidFill>
                  <a:schemeClr val="bg1"/>
                </a:solidFill>
              </a:rPr>
              <a:t>Photos courtesy of </a:t>
            </a:r>
            <a:r>
              <a:rPr lang="en-US" sz="1400" dirty="0" err="1">
                <a:solidFill>
                  <a:schemeClr val="bg1"/>
                </a:solidFill>
              </a:rPr>
              <a:t>ebay</a:t>
            </a:r>
            <a:r>
              <a:rPr lang="en-US" sz="1400" dirty="0">
                <a:solidFill>
                  <a:schemeClr val="bg1"/>
                </a:solidFill>
              </a:rPr>
              <a:t> user </a:t>
            </a:r>
            <a:r>
              <a:rPr lang="en-US" sz="1400" b="1" dirty="0" err="1">
                <a:solidFill>
                  <a:schemeClr val="bg1"/>
                </a:solidFill>
                <a:effectLst/>
                <a:latin typeface="Helvetica" pitchFamily="2" charset="0"/>
              </a:rPr>
              <a:t>kaijusears</a:t>
            </a:r>
            <a:endParaRPr lang="en-US" sz="1400" dirty="0">
              <a:solidFill>
                <a:schemeClr val="bg1"/>
              </a:solidFill>
              <a:effectLst/>
              <a:latin typeface="Helvetica" pitchFamily="2" charset="0"/>
            </a:endParaRPr>
          </a:p>
        </p:txBody>
      </p:sp>
      <p:sp>
        <p:nvSpPr>
          <p:cNvPr id="14" name="TextBox 13">
            <a:extLst>
              <a:ext uri="{FF2B5EF4-FFF2-40B4-BE49-F238E27FC236}">
                <a16:creationId xmlns:a16="http://schemas.microsoft.com/office/drawing/2014/main" id="{13DEC384-7CA6-99DA-8F9A-8DAB19A7AAF7}"/>
              </a:ext>
            </a:extLst>
          </p:cNvPr>
          <p:cNvSpPr txBox="1"/>
          <p:nvPr/>
        </p:nvSpPr>
        <p:spPr>
          <a:xfrm>
            <a:off x="456199" y="2593911"/>
            <a:ext cx="1758815" cy="1200329"/>
          </a:xfrm>
          <a:prstGeom prst="rect">
            <a:avLst/>
          </a:prstGeom>
          <a:noFill/>
        </p:spPr>
        <p:txBody>
          <a:bodyPr wrap="none" rtlCol="0">
            <a:spAutoFit/>
          </a:bodyPr>
          <a:lstStyle/>
          <a:p>
            <a:r>
              <a:rPr lang="en-US" dirty="0"/>
              <a:t>Fairchild 2N1613</a:t>
            </a:r>
          </a:p>
          <a:p>
            <a:r>
              <a:rPr lang="en-US" dirty="0"/>
              <a:t>First planar</a:t>
            </a:r>
          </a:p>
          <a:p>
            <a:r>
              <a:rPr lang="en-US" dirty="0"/>
              <a:t>transistor</a:t>
            </a:r>
          </a:p>
          <a:p>
            <a:r>
              <a:rPr lang="en-US" dirty="0"/>
              <a:t>1960</a:t>
            </a:r>
          </a:p>
        </p:txBody>
      </p:sp>
    </p:spTree>
    <p:extLst>
      <p:ext uri="{BB962C8B-B14F-4D97-AF65-F5344CB8AC3E}">
        <p14:creationId xmlns:p14="http://schemas.microsoft.com/office/powerpoint/2010/main" val="1834674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4004 had 2300 transistors in 1971</a:t>
            </a:r>
          </a:p>
          <a:p>
            <a:r>
              <a:rPr lang="en-US" dirty="0"/>
              <a:t>The Intel Itanium was the first billion-transistor chip in 2001</a:t>
            </a:r>
          </a:p>
          <a:p>
            <a:r>
              <a:rPr lang="en-US" dirty="0"/>
              <a:t>Nvidia's Blackwell-based B100 GPU with 208 billion MOSFETs in 2024</a:t>
            </a:r>
          </a:p>
          <a:p>
            <a:r>
              <a:rPr lang="en-US" dirty="0"/>
              <a:t>Deep learning wafer scale engine by </a:t>
            </a:r>
            <a:r>
              <a:rPr lang="en-US" dirty="0" err="1"/>
              <a:t>Cerebras</a:t>
            </a:r>
            <a:r>
              <a:rPr lang="en-US" dirty="0"/>
              <a:t> has 2.6 trillion </a:t>
            </a:r>
            <a:r>
              <a:rPr lang="en-US"/>
              <a:t>MOSFETs 2020</a:t>
            </a:r>
            <a:endParaRPr lang="en-US" dirty="0"/>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Very Large Scale Integration (</a:t>
            </a:r>
            <a:r>
              <a:rPr lang="en-US"/>
              <a:t>VLSI) Layout</a:t>
            </a:r>
            <a:endParaRPr lang="en-US" dirty="0"/>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r>
              <a:rPr lang="en-US" dirty="0"/>
              <a:t>Building circuits with millions of transistors through photo lithography</a:t>
            </a:r>
          </a:p>
        </p:txBody>
      </p:sp>
    </p:spTree>
    <p:extLst>
      <p:ext uri="{BB962C8B-B14F-4D97-AF65-F5344CB8AC3E}">
        <p14:creationId xmlns:p14="http://schemas.microsoft.com/office/powerpoint/2010/main" val="1309336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1EEB1-EFE0-3436-02A3-54515972256E}"/>
              </a:ext>
            </a:extLst>
          </p:cNvPr>
          <p:cNvSpPr>
            <a:spLocks noGrp="1"/>
          </p:cNvSpPr>
          <p:nvPr>
            <p:ph type="title"/>
          </p:nvPr>
        </p:nvSpPr>
        <p:spPr/>
        <p:txBody>
          <a:bodyPr/>
          <a:lstStyle/>
          <a:p>
            <a:r>
              <a:rPr lang="en-US" dirty="0"/>
              <a:t>Magic Open Source </a:t>
            </a:r>
            <a:br>
              <a:rPr lang="en-US" dirty="0"/>
            </a:br>
            <a:r>
              <a:rPr lang="en-US" dirty="0"/>
              <a:t>VLSI Design Tool	 </a:t>
            </a:r>
          </a:p>
        </p:txBody>
      </p:sp>
      <p:sp>
        <p:nvSpPr>
          <p:cNvPr id="5" name="Content Placeholder 4">
            <a:extLst>
              <a:ext uri="{FF2B5EF4-FFF2-40B4-BE49-F238E27FC236}">
                <a16:creationId xmlns:a16="http://schemas.microsoft.com/office/drawing/2014/main" id="{51591342-108B-D235-981A-6932932EEE9D}"/>
              </a:ext>
            </a:extLst>
          </p:cNvPr>
          <p:cNvSpPr>
            <a:spLocks noGrp="1"/>
          </p:cNvSpPr>
          <p:nvPr>
            <p:ph idx="1"/>
          </p:nvPr>
        </p:nvSpPr>
        <p:spPr>
          <a:xfrm>
            <a:off x="838200" y="2271497"/>
            <a:ext cx="6182532" cy="3905465"/>
          </a:xfrm>
        </p:spPr>
        <p:txBody>
          <a:bodyPr/>
          <a:lstStyle/>
          <a:p>
            <a:r>
              <a:rPr lang="en-US" dirty="0"/>
              <a:t>Created at Berkeley in 1983</a:t>
            </a:r>
          </a:p>
          <a:p>
            <a:r>
              <a:rPr lang="en-US" dirty="0"/>
              <a:t>Open source</a:t>
            </a:r>
          </a:p>
          <a:p>
            <a:r>
              <a:rPr lang="en-US" dirty="0"/>
              <a:t>Popular in academia</a:t>
            </a:r>
          </a:p>
          <a:p>
            <a:r>
              <a:rPr lang="en-US" dirty="0"/>
              <a:t>Many tutorials</a:t>
            </a:r>
          </a:p>
          <a:p>
            <a:endParaRPr lang="en-US" dirty="0"/>
          </a:p>
        </p:txBody>
      </p:sp>
      <p:pic>
        <p:nvPicPr>
          <p:cNvPr id="7" name="Picture 6" descr="A computer screen shot of a computer&#10;&#10;AI-generated content may be incorrect.">
            <a:extLst>
              <a:ext uri="{FF2B5EF4-FFF2-40B4-BE49-F238E27FC236}">
                <a16:creationId xmlns:a16="http://schemas.microsoft.com/office/drawing/2014/main" id="{EE0BE94D-23D7-C8F5-952D-048C0E7373A7}"/>
              </a:ext>
            </a:extLst>
          </p:cNvPr>
          <p:cNvPicPr>
            <a:picLocks noChangeAspect="1"/>
          </p:cNvPicPr>
          <p:nvPr/>
        </p:nvPicPr>
        <p:blipFill>
          <a:blip r:embed="rId3"/>
          <a:stretch>
            <a:fillRect/>
          </a:stretch>
        </p:blipFill>
        <p:spPr>
          <a:xfrm>
            <a:off x="5677546" y="681038"/>
            <a:ext cx="6230330" cy="4797354"/>
          </a:xfrm>
          <a:prstGeom prst="rect">
            <a:avLst/>
          </a:prstGeom>
        </p:spPr>
      </p:pic>
      <p:sp>
        <p:nvSpPr>
          <p:cNvPr id="9" name="TextBox 8">
            <a:extLst>
              <a:ext uri="{FF2B5EF4-FFF2-40B4-BE49-F238E27FC236}">
                <a16:creationId xmlns:a16="http://schemas.microsoft.com/office/drawing/2014/main" id="{C76B11C7-6348-EFA8-D06C-24C81D185A85}"/>
              </a:ext>
            </a:extLst>
          </p:cNvPr>
          <p:cNvSpPr txBox="1"/>
          <p:nvPr/>
        </p:nvSpPr>
        <p:spPr>
          <a:xfrm>
            <a:off x="922150" y="5109060"/>
            <a:ext cx="6098582" cy="369332"/>
          </a:xfrm>
          <a:prstGeom prst="rect">
            <a:avLst/>
          </a:prstGeom>
          <a:noFill/>
        </p:spPr>
        <p:txBody>
          <a:bodyPr wrap="square">
            <a:spAutoFit/>
          </a:bodyPr>
          <a:lstStyle/>
          <a:p>
            <a:r>
              <a:rPr lang="en-US" dirty="0"/>
              <a:t>http://</a:t>
            </a:r>
            <a:r>
              <a:rPr lang="en-US" dirty="0" err="1"/>
              <a:t>opencircuitdesign.com</a:t>
            </a:r>
            <a:r>
              <a:rPr lang="en-US" dirty="0"/>
              <a:t>/magic/</a:t>
            </a:r>
          </a:p>
        </p:txBody>
      </p:sp>
    </p:spTree>
    <p:extLst>
      <p:ext uri="{BB962C8B-B14F-4D97-AF65-F5344CB8AC3E}">
        <p14:creationId xmlns:p14="http://schemas.microsoft.com/office/powerpoint/2010/main" val="2053852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BC1A-B4C0-2439-0006-4F54729172F3}"/>
              </a:ext>
            </a:extLst>
          </p:cNvPr>
          <p:cNvSpPr>
            <a:spLocks noGrp="1"/>
          </p:cNvSpPr>
          <p:nvPr>
            <p:ph type="title"/>
          </p:nvPr>
        </p:nvSpPr>
        <p:spPr/>
        <p:txBody>
          <a:bodyPr/>
          <a:lstStyle/>
          <a:p>
            <a:r>
              <a:rPr lang="en-US" dirty="0"/>
              <a:t>About My Emulators</a:t>
            </a:r>
          </a:p>
        </p:txBody>
      </p:sp>
      <p:sp>
        <p:nvSpPr>
          <p:cNvPr id="3" name="Content Placeholder 2">
            <a:extLst>
              <a:ext uri="{FF2B5EF4-FFF2-40B4-BE49-F238E27FC236}">
                <a16:creationId xmlns:a16="http://schemas.microsoft.com/office/drawing/2014/main" id="{40103DC7-9582-0F66-5505-E4B6D85553ED}"/>
              </a:ext>
            </a:extLst>
          </p:cNvPr>
          <p:cNvSpPr>
            <a:spLocks noGrp="1"/>
          </p:cNvSpPr>
          <p:nvPr>
            <p:ph idx="1"/>
          </p:nvPr>
        </p:nvSpPr>
        <p:spPr>
          <a:xfrm>
            <a:off x="838200" y="1825625"/>
            <a:ext cx="4834180" cy="4351338"/>
          </a:xfrm>
        </p:spPr>
        <p:txBody>
          <a:bodyPr>
            <a:normAutofit lnSpcReduction="10000"/>
          </a:bodyPr>
          <a:lstStyle/>
          <a:p>
            <a:r>
              <a:rPr lang="en-US" dirty="0"/>
              <a:t>My circuit layout and emulation tools are limited</a:t>
            </a:r>
          </a:p>
          <a:p>
            <a:r>
              <a:rPr lang="en-US" dirty="0"/>
              <a:t>Focused on learning objectives of the course</a:t>
            </a:r>
          </a:p>
          <a:p>
            <a:r>
              <a:rPr lang="en-US" dirty="0"/>
              <a:t>Run in the browser</a:t>
            </a:r>
          </a:p>
          <a:p>
            <a:r>
              <a:rPr lang="en-US" dirty="0"/>
              <a:t>They fail if circuits get too complex</a:t>
            </a:r>
          </a:p>
          <a:p>
            <a:r>
              <a:rPr lang="en-US" dirty="0"/>
              <a:t>There are many emulators that are more serious and more accurate – just search</a:t>
            </a:r>
          </a:p>
        </p:txBody>
      </p:sp>
      <p:pic>
        <p:nvPicPr>
          <p:cNvPr id="4" name="Picture 3"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D0DDD6E6-CB42-2315-FF90-D5406F33D956}"/>
              </a:ext>
            </a:extLst>
          </p:cNvPr>
          <p:cNvPicPr>
            <a:picLocks noChangeAspect="1"/>
          </p:cNvPicPr>
          <p:nvPr/>
        </p:nvPicPr>
        <p:blipFill>
          <a:blip r:embed="rId2"/>
          <a:stretch>
            <a:fillRect/>
          </a:stretch>
        </p:blipFill>
        <p:spPr>
          <a:xfrm>
            <a:off x="6912766" y="409476"/>
            <a:ext cx="2477263" cy="2724989"/>
          </a:xfrm>
          <a:prstGeom prst="rect">
            <a:avLst/>
          </a:prstGeom>
          <a:ln w="28575">
            <a:solidFill>
              <a:schemeClr val="accent1"/>
            </a:solidFill>
          </a:ln>
        </p:spPr>
      </p:pic>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86E6AA02-F642-FC16-1A11-9AB8E4B12227}"/>
              </a:ext>
            </a:extLst>
          </p:cNvPr>
          <p:cNvPicPr>
            <a:picLocks noChangeAspect="1"/>
          </p:cNvPicPr>
          <p:nvPr/>
        </p:nvPicPr>
        <p:blipFill>
          <a:blip r:embed="rId3"/>
          <a:stretch>
            <a:fillRect/>
          </a:stretch>
        </p:blipFill>
        <p:spPr>
          <a:xfrm>
            <a:off x="6096000" y="3466229"/>
            <a:ext cx="1989329" cy="2397236"/>
          </a:xfrm>
          <a:prstGeom prst="rect">
            <a:avLst/>
          </a:prstGeom>
          <a:ln w="28575">
            <a:solidFill>
              <a:schemeClr val="accent1"/>
            </a:solidFill>
          </a:ln>
        </p:spPr>
      </p:pic>
      <p:pic>
        <p:nvPicPr>
          <p:cNvPr id="6" name="Picture 5" descr="A screen shot of a NAND gate, two inputs and one output from the digital logic builder for this course https://www.ca4e.com/tools/gates/">
            <a:extLst>
              <a:ext uri="{FF2B5EF4-FFF2-40B4-BE49-F238E27FC236}">
                <a16:creationId xmlns:a16="http://schemas.microsoft.com/office/drawing/2014/main" id="{F558A599-623B-CE06-6622-321E343B6B62}"/>
              </a:ext>
            </a:extLst>
          </p:cNvPr>
          <p:cNvPicPr>
            <a:picLocks noChangeAspect="1"/>
          </p:cNvPicPr>
          <p:nvPr/>
        </p:nvPicPr>
        <p:blipFill>
          <a:blip r:embed="rId4"/>
          <a:stretch>
            <a:fillRect/>
          </a:stretch>
        </p:blipFill>
        <p:spPr>
          <a:xfrm>
            <a:off x="8361475" y="2140381"/>
            <a:ext cx="3607267" cy="2353741"/>
          </a:xfrm>
          <a:prstGeom prst="rect">
            <a:avLst/>
          </a:prstGeom>
          <a:ln w="28575">
            <a:solidFill>
              <a:schemeClr val="accent1"/>
            </a:solidFill>
          </a:ln>
        </p:spPr>
      </p:pic>
    </p:spTree>
    <p:extLst>
      <p:ext uri="{BB962C8B-B14F-4D97-AF65-F5344CB8AC3E}">
        <p14:creationId xmlns:p14="http://schemas.microsoft.com/office/powerpoint/2010/main" val="3768970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rcRect b="74684"/>
          <a:stretch/>
        </p:blipFill>
        <p:spPr>
          <a:xfrm>
            <a:off x="6848390" y="438150"/>
            <a:ext cx="4867360" cy="1437145"/>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a:xfrm>
            <a:off x="838200" y="365125"/>
            <a:ext cx="8228308" cy="1325563"/>
          </a:xfrm>
        </p:spPr>
        <p:txBody>
          <a:bodyPr/>
          <a:lstStyle/>
          <a:p>
            <a:r>
              <a:rPr lang="en-US" dirty="0"/>
              <a:t>VLSI CMOS 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pic>
        <p:nvPicPr>
          <p:cNvPr id="3" name="Picture 2" descr="A screen shot of a NOT gate implemented in the VLSI design layout tool associated with this course. https://www.ca4e.com/tools/mistic/">
            <a:extLst>
              <a:ext uri="{FF2B5EF4-FFF2-40B4-BE49-F238E27FC236}">
                <a16:creationId xmlns:a16="http://schemas.microsoft.com/office/drawing/2014/main" id="{B3318D36-350A-64A4-F5C3-9F5643799ACF}"/>
              </a:ext>
            </a:extLst>
          </p:cNvPr>
          <p:cNvPicPr>
            <a:picLocks noChangeAspect="1"/>
          </p:cNvPicPr>
          <p:nvPr/>
        </p:nvPicPr>
        <p:blipFill>
          <a:blip r:embed="rId5"/>
          <a:stretch>
            <a:fillRect/>
          </a:stretch>
        </p:blipFill>
        <p:spPr>
          <a:xfrm>
            <a:off x="7699834" y="1948320"/>
            <a:ext cx="3365535" cy="4055629"/>
          </a:xfrm>
          <a:prstGeom prst="rect">
            <a:avLst/>
          </a:prstGeom>
        </p:spPr>
      </p:pic>
    </p:spTree>
    <p:extLst>
      <p:ext uri="{BB962C8B-B14F-4D97-AF65-F5344CB8AC3E}">
        <p14:creationId xmlns:p14="http://schemas.microsoft.com/office/powerpoint/2010/main" val="3501053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colored squares&#10;&#10;AI-generated content may be incorrect.">
            <a:extLst>
              <a:ext uri="{FF2B5EF4-FFF2-40B4-BE49-F238E27FC236}">
                <a16:creationId xmlns:a16="http://schemas.microsoft.com/office/drawing/2014/main" id="{35B6DC55-F3C8-CD37-4EF4-FD48CB4021E4}"/>
              </a:ext>
            </a:extLst>
          </p:cNvPr>
          <p:cNvPicPr>
            <a:picLocks noChangeAspect="1"/>
          </p:cNvPicPr>
          <p:nvPr/>
        </p:nvPicPr>
        <p:blipFill>
          <a:blip r:embed="rId2"/>
          <a:srcRect r="8088" b="10612"/>
          <a:stretch/>
        </p:blipFill>
        <p:spPr>
          <a:xfrm>
            <a:off x="6981048" y="3787910"/>
            <a:ext cx="4176053" cy="2209072"/>
          </a:xfrm>
          <a:prstGeom prst="rect">
            <a:avLst/>
          </a:prstGeom>
        </p:spPr>
      </p:pic>
      <p:pic>
        <p:nvPicPr>
          <p:cNvPr id="6" name="Picture 5" descr="A group of colored rectangles with black crosses&#10;&#10;AI-generated content may be incorrect.">
            <a:extLst>
              <a:ext uri="{FF2B5EF4-FFF2-40B4-BE49-F238E27FC236}">
                <a16:creationId xmlns:a16="http://schemas.microsoft.com/office/drawing/2014/main" id="{A2EF58BE-E6C7-D4F8-FF34-3083F9345247}"/>
              </a:ext>
            </a:extLst>
          </p:cNvPr>
          <p:cNvPicPr>
            <a:picLocks noChangeAspect="1"/>
          </p:cNvPicPr>
          <p:nvPr/>
        </p:nvPicPr>
        <p:blipFill>
          <a:blip r:embed="rId3"/>
          <a:srcRect b="15061"/>
          <a:stretch/>
        </p:blipFill>
        <p:spPr>
          <a:xfrm>
            <a:off x="6920524" y="1071170"/>
            <a:ext cx="4394743" cy="2165809"/>
          </a:xfrm>
          <a:prstGeom prst="rect">
            <a:avLst/>
          </a:prstGeom>
        </p:spPr>
      </p:pic>
      <p:sp>
        <p:nvSpPr>
          <p:cNvPr id="2" name="Title 1">
            <a:extLst>
              <a:ext uri="{FF2B5EF4-FFF2-40B4-BE49-F238E27FC236}">
                <a16:creationId xmlns:a16="http://schemas.microsoft.com/office/drawing/2014/main" id="{D2C2AFBD-7E54-A798-5F33-9058B915BD87}"/>
              </a:ext>
            </a:extLst>
          </p:cNvPr>
          <p:cNvSpPr>
            <a:spLocks noGrp="1"/>
          </p:cNvSpPr>
          <p:nvPr>
            <p:ph type="title"/>
          </p:nvPr>
        </p:nvSpPr>
        <p:spPr/>
        <p:txBody>
          <a:bodyPr/>
          <a:lstStyle/>
          <a:p>
            <a:r>
              <a:rPr lang="en-US" dirty="0"/>
              <a:t>Drawing Layers</a:t>
            </a:r>
          </a:p>
        </p:txBody>
      </p:sp>
      <p:sp>
        <p:nvSpPr>
          <p:cNvPr id="14" name="Content Placeholder 13">
            <a:extLst>
              <a:ext uri="{FF2B5EF4-FFF2-40B4-BE49-F238E27FC236}">
                <a16:creationId xmlns:a16="http://schemas.microsoft.com/office/drawing/2014/main" id="{22880E78-41BB-EE0E-41B0-96C714D11827}"/>
              </a:ext>
            </a:extLst>
          </p:cNvPr>
          <p:cNvSpPr>
            <a:spLocks noGrp="1"/>
          </p:cNvSpPr>
          <p:nvPr>
            <p:ph idx="1"/>
          </p:nvPr>
        </p:nvSpPr>
        <p:spPr>
          <a:xfrm>
            <a:off x="838200" y="1825625"/>
            <a:ext cx="5531603" cy="4351338"/>
          </a:xfrm>
        </p:spPr>
        <p:txBody>
          <a:bodyPr/>
          <a:lstStyle/>
          <a:p>
            <a:r>
              <a:rPr lang="en-US" dirty="0"/>
              <a:t>Metal – Conductor</a:t>
            </a:r>
          </a:p>
          <a:p>
            <a:r>
              <a:rPr lang="en-US" dirty="0"/>
              <a:t>N-Doped Silicon</a:t>
            </a:r>
          </a:p>
          <a:p>
            <a:r>
              <a:rPr lang="en-US" dirty="0"/>
              <a:t>P-Doped Silicon</a:t>
            </a:r>
          </a:p>
          <a:p>
            <a:r>
              <a:rPr lang="en-US" dirty="0"/>
              <a:t>Polysilicon</a:t>
            </a:r>
          </a:p>
          <a:p>
            <a:r>
              <a:rPr lang="en-US" dirty="0"/>
              <a:t>These are not connected unless you place a "Via" at a connection point</a:t>
            </a:r>
          </a:p>
          <a:p>
            <a:r>
              <a:rPr lang="en-US" dirty="0"/>
              <a:t>The Via is a vertical connector between layers</a:t>
            </a:r>
          </a:p>
        </p:txBody>
      </p:sp>
      <p:pic>
        <p:nvPicPr>
          <p:cNvPr id="8" name="Picture 7" descr="A group of colored rectangles with black crosses&#10;&#10;AI-generated content may be incorrect.">
            <a:extLst>
              <a:ext uri="{FF2B5EF4-FFF2-40B4-BE49-F238E27FC236}">
                <a16:creationId xmlns:a16="http://schemas.microsoft.com/office/drawing/2014/main" id="{F869CBC9-6D6A-ACED-7845-98F9731B97C2}"/>
              </a:ext>
            </a:extLst>
          </p:cNvPr>
          <p:cNvPicPr>
            <a:picLocks noChangeAspect="1"/>
          </p:cNvPicPr>
          <p:nvPr/>
        </p:nvPicPr>
        <p:blipFill>
          <a:blip r:embed="rId3"/>
          <a:srcRect b="14117"/>
          <a:stretch/>
        </p:blipFill>
        <p:spPr>
          <a:xfrm>
            <a:off x="6920524" y="1027906"/>
            <a:ext cx="4433276" cy="2209073"/>
          </a:xfrm>
          <a:prstGeom prst="rect">
            <a:avLst/>
          </a:prstGeom>
        </p:spPr>
      </p:pic>
      <p:pic>
        <p:nvPicPr>
          <p:cNvPr id="10" name="Picture 9" descr="A group of colored squares&#10;&#10;AI-generated content may be incorrect.">
            <a:extLst>
              <a:ext uri="{FF2B5EF4-FFF2-40B4-BE49-F238E27FC236}">
                <a16:creationId xmlns:a16="http://schemas.microsoft.com/office/drawing/2014/main" id="{F7E8C7FC-9F06-1585-2238-343F8DE4C45A}"/>
              </a:ext>
            </a:extLst>
          </p:cNvPr>
          <p:cNvPicPr>
            <a:picLocks noChangeAspect="1"/>
          </p:cNvPicPr>
          <p:nvPr/>
        </p:nvPicPr>
        <p:blipFill>
          <a:blip r:embed="rId2"/>
          <a:srcRect b="9317"/>
          <a:stretch/>
        </p:blipFill>
        <p:spPr>
          <a:xfrm>
            <a:off x="6875132" y="3787910"/>
            <a:ext cx="4649460" cy="2293314"/>
          </a:xfrm>
          <a:prstGeom prst="rect">
            <a:avLst/>
          </a:prstGeom>
        </p:spPr>
      </p:pic>
      <p:pic>
        <p:nvPicPr>
          <p:cNvPr id="13" name="Picture 12" descr="A screen shot of a NOT gate implemented in the VLSI design layout tool associated with this course. https://www.ca4e.com/tools/mistic/">
            <a:extLst>
              <a:ext uri="{FF2B5EF4-FFF2-40B4-BE49-F238E27FC236}">
                <a16:creationId xmlns:a16="http://schemas.microsoft.com/office/drawing/2014/main" id="{17399D87-3C01-1A18-B495-B7B600DF4B5A}"/>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64409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is is an image of the specification sheet of the Raytheon 6CG8A Vacuum Tube from https://frank.pocnet.net/sheets/127/6/6CG8A.pdf&#10;It shows the first [page of the specification with the dimensions of the tube (2.188 inches tall) and the number of pins (8).  The content of the text is not particularly relevant - it is more fun as a historical document.">
            <a:extLst>
              <a:ext uri="{FF2B5EF4-FFF2-40B4-BE49-F238E27FC236}">
                <a16:creationId xmlns:a16="http://schemas.microsoft.com/office/drawing/2014/main" id="{3B897C92-0B5C-8743-5D89-2F13ED4FD46F}"/>
              </a:ext>
            </a:extLst>
          </p:cNvPr>
          <p:cNvPicPr>
            <a:picLocks noChangeAspect="1"/>
          </p:cNvPicPr>
          <p:nvPr/>
        </p:nvPicPr>
        <p:blipFill>
          <a:blip r:embed="rId3"/>
          <a:stretch>
            <a:fillRect/>
          </a:stretch>
        </p:blipFill>
        <p:spPr>
          <a:xfrm>
            <a:off x="370557" y="177800"/>
            <a:ext cx="7031286" cy="5645666"/>
          </a:xfrm>
          <a:prstGeom prst="rect">
            <a:avLst/>
          </a:prstGeom>
        </p:spPr>
      </p:pic>
      <p:sp>
        <p:nvSpPr>
          <p:cNvPr id="10" name="TextBox 9">
            <a:extLst>
              <a:ext uri="{FF2B5EF4-FFF2-40B4-BE49-F238E27FC236}">
                <a16:creationId xmlns:a16="http://schemas.microsoft.com/office/drawing/2014/main" id="{2D5A19BE-DC40-7D40-9D96-DF6EB86F21E8}"/>
              </a:ext>
            </a:extLst>
          </p:cNvPr>
          <p:cNvSpPr txBox="1"/>
          <p:nvPr/>
        </p:nvSpPr>
        <p:spPr>
          <a:xfrm>
            <a:off x="5907757" y="4006334"/>
            <a:ext cx="6096000" cy="400110"/>
          </a:xfrm>
          <a:prstGeom prst="rect">
            <a:avLst/>
          </a:prstGeom>
          <a:solidFill>
            <a:schemeClr val="bg1"/>
          </a:solidFill>
          <a:ln>
            <a:solidFill>
              <a:schemeClr val="tx1"/>
            </a:solidFill>
          </a:ln>
        </p:spPr>
        <p:txBody>
          <a:bodyPr wrap="square">
            <a:spAutoFit/>
          </a:bodyPr>
          <a:lstStyle/>
          <a:p>
            <a:r>
              <a:rPr lang="en-US" sz="2000" dirty="0"/>
              <a:t>https://</a:t>
            </a:r>
            <a:r>
              <a:rPr lang="en-US" sz="2000" dirty="0" err="1"/>
              <a:t>frank.pocnet.net</a:t>
            </a:r>
            <a:r>
              <a:rPr lang="en-US" sz="2000" dirty="0"/>
              <a:t>/sheets/127/6/6CG8A.pdf</a:t>
            </a:r>
          </a:p>
        </p:txBody>
      </p:sp>
    </p:spTree>
    <p:extLst>
      <p:ext uri="{BB962C8B-B14F-4D97-AF65-F5344CB8AC3E}">
        <p14:creationId xmlns:p14="http://schemas.microsoft.com/office/powerpoint/2010/main" val="1046107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E83C-4741-A864-BD7B-19446AA35CBF}"/>
            </a:ext>
          </a:extLst>
        </p:cNvPr>
        <p:cNvGrpSpPr/>
        <p:nvPr/>
      </p:nvGrpSpPr>
      <p:grpSpPr>
        <a:xfrm>
          <a:off x="0" y="0"/>
          <a:ext cx="0" cy="0"/>
          <a:chOff x="0" y="0"/>
          <a:chExt cx="0" cy="0"/>
        </a:xfrm>
      </p:grpSpPr>
      <p:pic>
        <p:nvPicPr>
          <p:cNvPr id="9" name="Picture 8" descr="A colorful squares with black and white symbols&#10;&#10;AI-generated content may be incorrect.">
            <a:extLst>
              <a:ext uri="{FF2B5EF4-FFF2-40B4-BE49-F238E27FC236}">
                <a16:creationId xmlns:a16="http://schemas.microsoft.com/office/drawing/2014/main" id="{DE0BABD8-FA67-2F10-6A8A-B59F13825B56}"/>
              </a:ext>
            </a:extLst>
          </p:cNvPr>
          <p:cNvPicPr>
            <a:picLocks noChangeAspect="1"/>
          </p:cNvPicPr>
          <p:nvPr/>
        </p:nvPicPr>
        <p:blipFill>
          <a:blip r:embed="rId2"/>
          <a:stretch>
            <a:fillRect/>
          </a:stretch>
        </p:blipFill>
        <p:spPr>
          <a:xfrm>
            <a:off x="6981047" y="3787910"/>
            <a:ext cx="4312230" cy="2375509"/>
          </a:xfrm>
          <a:prstGeom prst="rect">
            <a:avLst/>
          </a:prstGeom>
        </p:spPr>
      </p:pic>
      <p:pic>
        <p:nvPicPr>
          <p:cNvPr id="11" name="Picture 10" descr="A group of squares with different symbols&#10;&#10;AI-generated content may be incorrect.">
            <a:extLst>
              <a:ext uri="{FF2B5EF4-FFF2-40B4-BE49-F238E27FC236}">
                <a16:creationId xmlns:a16="http://schemas.microsoft.com/office/drawing/2014/main" id="{0C0F8B50-14B8-9D8A-EA7A-9D6E1C267B63}"/>
              </a:ext>
            </a:extLst>
          </p:cNvPr>
          <p:cNvPicPr>
            <a:picLocks noChangeAspect="1"/>
          </p:cNvPicPr>
          <p:nvPr/>
        </p:nvPicPr>
        <p:blipFill>
          <a:blip r:embed="rId3"/>
          <a:stretch>
            <a:fillRect/>
          </a:stretch>
        </p:blipFill>
        <p:spPr>
          <a:xfrm>
            <a:off x="7071831" y="1113604"/>
            <a:ext cx="4085270" cy="2211025"/>
          </a:xfrm>
          <a:prstGeom prst="rect">
            <a:avLst/>
          </a:prstGeom>
        </p:spPr>
      </p:pic>
      <p:sp>
        <p:nvSpPr>
          <p:cNvPr id="2" name="Title 1">
            <a:extLst>
              <a:ext uri="{FF2B5EF4-FFF2-40B4-BE49-F238E27FC236}">
                <a16:creationId xmlns:a16="http://schemas.microsoft.com/office/drawing/2014/main" id="{F8F1740B-BEEF-5548-075D-B83EC970ED94}"/>
              </a:ext>
            </a:extLst>
          </p:cNvPr>
          <p:cNvSpPr>
            <a:spLocks noGrp="1"/>
          </p:cNvSpPr>
          <p:nvPr>
            <p:ph type="title"/>
          </p:nvPr>
        </p:nvSpPr>
        <p:spPr>
          <a:xfrm>
            <a:off x="838200" y="365125"/>
            <a:ext cx="4694695" cy="1325563"/>
          </a:xfrm>
        </p:spPr>
        <p:txBody>
          <a:bodyPr/>
          <a:lstStyle/>
          <a:p>
            <a:r>
              <a:rPr lang="en-US" dirty="0"/>
              <a:t>Transistors</a:t>
            </a:r>
          </a:p>
        </p:txBody>
      </p:sp>
      <p:sp>
        <p:nvSpPr>
          <p:cNvPr id="13" name="Content Placeholder 12">
            <a:extLst>
              <a:ext uri="{FF2B5EF4-FFF2-40B4-BE49-F238E27FC236}">
                <a16:creationId xmlns:a16="http://schemas.microsoft.com/office/drawing/2014/main" id="{300B934E-A215-58A5-BCFF-5237BCAF3EC0}"/>
              </a:ext>
            </a:extLst>
          </p:cNvPr>
          <p:cNvSpPr>
            <a:spLocks noGrp="1"/>
          </p:cNvSpPr>
          <p:nvPr>
            <p:ph idx="1"/>
          </p:nvPr>
        </p:nvSpPr>
        <p:spPr>
          <a:xfrm>
            <a:off x="838200" y="1825625"/>
            <a:ext cx="5097651" cy="4351338"/>
          </a:xfrm>
        </p:spPr>
        <p:txBody>
          <a:bodyPr/>
          <a:lstStyle/>
          <a:p>
            <a:r>
              <a:rPr lang="en-US" dirty="0"/>
              <a:t>When N-Doped Silicon crosses Polysilicon an NMOS Transistor is created</a:t>
            </a:r>
          </a:p>
          <a:p>
            <a:r>
              <a:rPr lang="en-US" dirty="0"/>
              <a:t>When P-Doped Silicon crosses Polysilicon an NMOS Transistor is created</a:t>
            </a:r>
          </a:p>
          <a:p>
            <a:r>
              <a:rPr lang="en-US" dirty="0"/>
              <a:t>The voltage on the Polysilicon controls the conductivity of the transistors</a:t>
            </a:r>
          </a:p>
          <a:p>
            <a:endParaRPr lang="en-US" dirty="0"/>
          </a:p>
        </p:txBody>
      </p:sp>
      <p:pic>
        <p:nvPicPr>
          <p:cNvPr id="7" name="Picture 6" descr="A screen shot of a NOT gate implemented in the VLSI design layout tool associated with this course. https://www.ca4e.com/tools/mistic/">
            <a:extLst>
              <a:ext uri="{FF2B5EF4-FFF2-40B4-BE49-F238E27FC236}">
                <a16:creationId xmlns:a16="http://schemas.microsoft.com/office/drawing/2014/main" id="{D68213E9-D026-9226-8B37-D7D751126FC1}"/>
              </a:ext>
            </a:extLst>
          </p:cNvPr>
          <p:cNvPicPr>
            <a:picLocks noChangeAspect="1"/>
          </p:cNvPicPr>
          <p:nvPr/>
        </p:nvPicPr>
        <p:blipFill>
          <a:blip r:embed="rId4"/>
          <a:srcRect t="8934" b="83557"/>
          <a:stretch/>
        </p:blipFill>
        <p:spPr>
          <a:xfrm>
            <a:off x="6096000" y="385588"/>
            <a:ext cx="5428591" cy="475430"/>
          </a:xfrm>
          <a:prstGeom prst="rect">
            <a:avLst/>
          </a:prstGeom>
        </p:spPr>
      </p:pic>
    </p:spTree>
    <p:extLst>
      <p:ext uri="{BB962C8B-B14F-4D97-AF65-F5344CB8AC3E}">
        <p14:creationId xmlns:p14="http://schemas.microsoft.com/office/powerpoint/2010/main" val="1772721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6109-A212-8073-9867-F8173EC747CB}"/>
              </a:ext>
            </a:extLst>
          </p:cNvPr>
          <p:cNvSpPr>
            <a:spLocks noGrp="1"/>
          </p:cNvSpPr>
          <p:nvPr>
            <p:ph type="title"/>
          </p:nvPr>
        </p:nvSpPr>
        <p:spPr>
          <a:xfrm>
            <a:off x="838200" y="365125"/>
            <a:ext cx="4880675" cy="1325563"/>
          </a:xfrm>
        </p:spPr>
        <p:txBody>
          <a:bodyPr/>
          <a:lstStyle/>
          <a:p>
            <a:r>
              <a:rPr lang="en-US" dirty="0"/>
              <a:t>About Layout</a:t>
            </a:r>
          </a:p>
        </p:txBody>
      </p:sp>
      <p:sp>
        <p:nvSpPr>
          <p:cNvPr id="3" name="Content Placeholder 2">
            <a:extLst>
              <a:ext uri="{FF2B5EF4-FFF2-40B4-BE49-F238E27FC236}">
                <a16:creationId xmlns:a16="http://schemas.microsoft.com/office/drawing/2014/main" id="{18876373-989A-ED00-BCD3-44A2550BD0E4}"/>
              </a:ext>
            </a:extLst>
          </p:cNvPr>
          <p:cNvSpPr>
            <a:spLocks noGrp="1"/>
          </p:cNvSpPr>
          <p:nvPr>
            <p:ph idx="1"/>
          </p:nvPr>
        </p:nvSpPr>
        <p:spPr>
          <a:xfrm>
            <a:off x="838200" y="1825625"/>
            <a:ext cx="5826071" cy="4351338"/>
          </a:xfrm>
        </p:spPr>
        <p:txBody>
          <a:bodyPr>
            <a:normAutofit lnSpcReduction="10000"/>
          </a:bodyPr>
          <a:lstStyle/>
          <a:p>
            <a:r>
              <a:rPr lang="en-US" dirty="0"/>
              <a:t>Mistic is greatly simplified</a:t>
            </a:r>
          </a:p>
          <a:p>
            <a:r>
              <a:rPr lang="en-US" dirty="0"/>
              <a:t>Mistic circuit emulation is very simple</a:t>
            </a:r>
          </a:p>
          <a:p>
            <a:r>
              <a:rPr lang="en-US" dirty="0"/>
              <a:t>AI: Explain the differences between VLSI layout as might be used in the Magic circuit design tool and the actual construction of chips on silicon wafers</a:t>
            </a:r>
          </a:p>
          <a:p>
            <a:r>
              <a:rPr lang="en-US" dirty="0"/>
              <a:t>For example – You can't overlap N+ and P+ due to manufacturing limitations</a:t>
            </a:r>
          </a:p>
        </p:txBody>
      </p:sp>
      <p:pic>
        <p:nvPicPr>
          <p:cNvPr id="7" name="Picture 6" descr="A picture with the left diagram showing P+ Silicon connecting directly to N+ Silicon with a Via which is not allowed.  One the right the N+ and P+ are not touching be a short metal segment and two Vias are used to move current from the P+ to the N+.">
            <a:extLst>
              <a:ext uri="{FF2B5EF4-FFF2-40B4-BE49-F238E27FC236}">
                <a16:creationId xmlns:a16="http://schemas.microsoft.com/office/drawing/2014/main" id="{850B8CE3-DF57-CB77-652A-8A9532EC2D5F}"/>
              </a:ext>
            </a:extLst>
          </p:cNvPr>
          <p:cNvPicPr>
            <a:picLocks noChangeAspect="1"/>
          </p:cNvPicPr>
          <p:nvPr/>
        </p:nvPicPr>
        <p:blipFill>
          <a:blip r:embed="rId3"/>
          <a:stretch>
            <a:fillRect/>
          </a:stretch>
        </p:blipFill>
        <p:spPr>
          <a:xfrm>
            <a:off x="7928021" y="1460945"/>
            <a:ext cx="3255298" cy="2540349"/>
          </a:xfrm>
          <a:prstGeom prst="rect">
            <a:avLst/>
          </a:prstGeom>
        </p:spPr>
      </p:pic>
      <p:sp>
        <p:nvSpPr>
          <p:cNvPr id="8" name="TextBox 7">
            <a:extLst>
              <a:ext uri="{FF2B5EF4-FFF2-40B4-BE49-F238E27FC236}">
                <a16:creationId xmlns:a16="http://schemas.microsoft.com/office/drawing/2014/main" id="{86B28EEA-4479-F931-E6A6-826221127267}"/>
              </a:ext>
            </a:extLst>
          </p:cNvPr>
          <p:cNvSpPr txBox="1"/>
          <p:nvPr/>
        </p:nvSpPr>
        <p:spPr>
          <a:xfrm>
            <a:off x="7928021" y="4602996"/>
            <a:ext cx="3303661" cy="461665"/>
          </a:xfrm>
          <a:prstGeom prst="rect">
            <a:avLst/>
          </a:prstGeom>
          <a:noFill/>
        </p:spPr>
        <p:txBody>
          <a:bodyPr wrap="none" rtlCol="0">
            <a:spAutoFit/>
          </a:bodyPr>
          <a:lstStyle/>
          <a:p>
            <a:r>
              <a:rPr lang="en-US" sz="2400" dirty="0"/>
              <a:t>Cannot be manufactured</a:t>
            </a:r>
          </a:p>
        </p:txBody>
      </p:sp>
      <p:cxnSp>
        <p:nvCxnSpPr>
          <p:cNvPr id="10" name="Straight Arrow Connector 9">
            <a:extLst>
              <a:ext uri="{FF2B5EF4-FFF2-40B4-BE49-F238E27FC236}">
                <a16:creationId xmlns:a16="http://schemas.microsoft.com/office/drawing/2014/main" id="{87B9E6B4-06D0-6186-BE90-80F5865224F9}"/>
              </a:ext>
            </a:extLst>
          </p:cNvPr>
          <p:cNvCxnSpPr>
            <a:cxnSpLocks/>
          </p:cNvCxnSpPr>
          <p:nvPr/>
        </p:nvCxnSpPr>
        <p:spPr>
          <a:xfrm flipV="1">
            <a:off x="8415580" y="3945685"/>
            <a:ext cx="0" cy="65731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648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AI-generated content may be incorrect.">
            <a:extLst>
              <a:ext uri="{FF2B5EF4-FFF2-40B4-BE49-F238E27FC236}">
                <a16:creationId xmlns:a16="http://schemas.microsoft.com/office/drawing/2014/main" id="{A8A4BC7B-0CDC-634A-847E-A40B25702057}"/>
              </a:ext>
            </a:extLst>
          </p:cNvPr>
          <p:cNvPicPr>
            <a:picLocks noChangeAspect="1"/>
          </p:cNvPicPr>
          <p:nvPr/>
        </p:nvPicPr>
        <p:blipFill>
          <a:blip r:embed="rId3"/>
          <a:stretch>
            <a:fillRect/>
          </a:stretch>
        </p:blipFill>
        <p:spPr>
          <a:xfrm>
            <a:off x="6308981" y="1690687"/>
            <a:ext cx="5376814" cy="3443679"/>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5290FE4A-6848-8987-2EAC-38235141850D}"/>
              </a:ext>
            </a:extLst>
          </p:cNvPr>
          <p:cNvPicPr>
            <a:picLocks noChangeAspect="1"/>
          </p:cNvPicPr>
          <p:nvPr/>
        </p:nvPicPr>
        <p:blipFill>
          <a:blip r:embed="rId4"/>
          <a:stretch>
            <a:fillRect/>
          </a:stretch>
        </p:blipFill>
        <p:spPr>
          <a:xfrm>
            <a:off x="506205" y="1690687"/>
            <a:ext cx="5376816" cy="3450655"/>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1894344" y="26231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7766969" y="214066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Looking at the Layers</a:t>
            </a:r>
          </a:p>
        </p:txBody>
      </p:sp>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239DC47A-19F8-8DD3-1338-46FC0B58B3C1}"/>
              </a:ext>
            </a:extLst>
          </p:cNvPr>
          <p:cNvPicPr>
            <a:picLocks noChangeAspect="1"/>
          </p:cNvPicPr>
          <p:nvPr/>
        </p:nvPicPr>
        <p:blipFill>
          <a:blip r:embed="rId5"/>
          <a:srcRect t="8934" b="83557"/>
          <a:stretch/>
        </p:blipFill>
        <p:spPr>
          <a:xfrm>
            <a:off x="3449341" y="5256915"/>
            <a:ext cx="4867360" cy="426278"/>
          </a:xfrm>
          <a:prstGeom prst="rect">
            <a:avLst/>
          </a:prstGeom>
        </p:spPr>
      </p:pic>
    </p:spTree>
    <p:extLst>
      <p:ext uri="{BB962C8B-B14F-4D97-AF65-F5344CB8AC3E}">
        <p14:creationId xmlns:p14="http://schemas.microsoft.com/office/powerpoint/2010/main" val="358823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EFEF6-ADD6-F914-68AC-D708CC4E6CED}"/>
            </a:ext>
          </a:extLst>
        </p:cNvPr>
        <p:cNvGrpSpPr/>
        <p:nvPr/>
      </p:nvGrpSpPr>
      <p:grpSpPr>
        <a:xfrm>
          <a:off x="0" y="0"/>
          <a:ext cx="0" cy="0"/>
          <a:chOff x="0" y="0"/>
          <a:chExt cx="0" cy="0"/>
        </a:xfrm>
      </p:grpSpPr>
      <p:pic>
        <p:nvPicPr>
          <p:cNvPr id="3" name="Picture 2" descr="A screenshot of a crossword puzzle&#10;&#10;AI-generated content may be incorrect.">
            <a:extLst>
              <a:ext uri="{FF2B5EF4-FFF2-40B4-BE49-F238E27FC236}">
                <a16:creationId xmlns:a16="http://schemas.microsoft.com/office/drawing/2014/main" id="{37BF5B68-6956-ED5A-F5FF-1793FCAEA6FE}"/>
              </a:ext>
            </a:extLst>
          </p:cNvPr>
          <p:cNvPicPr>
            <a:picLocks noChangeAspect="1"/>
          </p:cNvPicPr>
          <p:nvPr/>
        </p:nvPicPr>
        <p:blipFill>
          <a:blip r:embed="rId2"/>
          <a:stretch>
            <a:fillRect/>
          </a:stretch>
        </p:blipFill>
        <p:spPr>
          <a:xfrm>
            <a:off x="8653610" y="2047289"/>
            <a:ext cx="3174464" cy="3833111"/>
          </a:xfrm>
          <a:prstGeom prst="rect">
            <a:avLst/>
          </a:prstGeom>
        </p:spPr>
      </p:pic>
      <p:pic>
        <p:nvPicPr>
          <p:cNvPr id="5" name="Picture 4" descr="A screenshot of a crossword puzzle&#10;&#10;AI-generated content may be incorrect.">
            <a:extLst>
              <a:ext uri="{FF2B5EF4-FFF2-40B4-BE49-F238E27FC236}">
                <a16:creationId xmlns:a16="http://schemas.microsoft.com/office/drawing/2014/main" id="{A4424471-7773-B53B-1937-AD6C92C19EF3}"/>
              </a:ext>
            </a:extLst>
          </p:cNvPr>
          <p:cNvPicPr>
            <a:picLocks noChangeAspect="1"/>
          </p:cNvPicPr>
          <p:nvPr/>
        </p:nvPicPr>
        <p:blipFill>
          <a:blip r:embed="rId3"/>
          <a:stretch>
            <a:fillRect/>
          </a:stretch>
        </p:blipFill>
        <p:spPr>
          <a:xfrm>
            <a:off x="4642699" y="1951692"/>
            <a:ext cx="3359564" cy="4152642"/>
          </a:xfrm>
          <a:prstGeom prst="rect">
            <a:avLst/>
          </a:prstGeom>
        </p:spPr>
      </p:pic>
      <p:sp>
        <p:nvSpPr>
          <p:cNvPr id="10" name="Title 9">
            <a:extLst>
              <a:ext uri="{FF2B5EF4-FFF2-40B4-BE49-F238E27FC236}">
                <a16:creationId xmlns:a16="http://schemas.microsoft.com/office/drawing/2014/main" id="{EE8B5C53-CA7F-C92F-DDC8-E623A92A5E91}"/>
              </a:ext>
            </a:extLst>
          </p:cNvPr>
          <p:cNvSpPr>
            <a:spLocks noGrp="1"/>
          </p:cNvSpPr>
          <p:nvPr>
            <p:ph type="title"/>
          </p:nvPr>
        </p:nvSpPr>
        <p:spPr>
          <a:xfrm>
            <a:off x="838200" y="365125"/>
            <a:ext cx="8228308" cy="1325563"/>
          </a:xfrm>
        </p:spPr>
        <p:txBody>
          <a:bodyPr/>
          <a:lstStyle/>
          <a:p>
            <a:r>
              <a:rPr lang="en-US" dirty="0"/>
              <a:t>VLSI CMOS Not</a:t>
            </a:r>
          </a:p>
        </p:txBody>
      </p:sp>
      <p:grpSp>
        <p:nvGrpSpPr>
          <p:cNvPr id="11" name="Group 10" descr="A diagram of a CMOS Not gate using a NMOS and PMOS transistor with no resistor is needed.">
            <a:extLst>
              <a:ext uri="{FF2B5EF4-FFF2-40B4-BE49-F238E27FC236}">
                <a16:creationId xmlns:a16="http://schemas.microsoft.com/office/drawing/2014/main" id="{8BD4E1B9-8A76-8751-7C0F-4D3B0BE69C31}"/>
              </a:ext>
            </a:extLst>
          </p:cNvPr>
          <p:cNvGrpSpPr/>
          <p:nvPr/>
        </p:nvGrpSpPr>
        <p:grpSpPr>
          <a:xfrm>
            <a:off x="838200" y="2118293"/>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4BDC9782-2A47-57A4-EFEE-764CE1E0BDB5}"/>
                </a:ext>
              </a:extLst>
            </p:cNvPr>
            <p:cNvPicPr>
              <a:picLocks noChangeAspect="1"/>
            </p:cNvPicPr>
            <p:nvPr/>
          </p:nvPicPr>
          <p:blipFill>
            <a:blip r:embed="rId4"/>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8E048E98-D39C-4C58-4598-BA205B3C0883}"/>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0F921BEE-FE12-9809-82D1-F512BB3142C5}"/>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9A09F2A3-AEDB-A8C3-2ABD-723E6BCA0774}"/>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28CE0B0D-BCCB-F20D-8F88-032DA6E2B170}"/>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pic>
        <p:nvPicPr>
          <p:cNvPr id="18" name="Picture 8" descr="NOT gate symbol with one input (A) and one output (Q)">
            <a:extLst>
              <a:ext uri="{FF2B5EF4-FFF2-40B4-BE49-F238E27FC236}">
                <a16:creationId xmlns:a16="http://schemas.microsoft.com/office/drawing/2014/main" id="{51551096-EDA5-112A-5D59-A73F4A1E13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410" y="550618"/>
            <a:ext cx="2290982" cy="9545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F84C2C7-0F94-DF81-D452-A780B36E7BAE}"/>
              </a:ext>
            </a:extLst>
          </p:cNvPr>
          <p:cNvSpPr txBox="1"/>
          <p:nvPr/>
        </p:nvSpPr>
        <p:spPr>
          <a:xfrm>
            <a:off x="8185604" y="3213590"/>
            <a:ext cx="854721" cy="369332"/>
          </a:xfrm>
          <a:prstGeom prst="rect">
            <a:avLst/>
          </a:prstGeom>
          <a:noFill/>
        </p:spPr>
        <p:txBody>
          <a:bodyPr wrap="none" rtlCol="0">
            <a:spAutoFit/>
          </a:bodyPr>
          <a:lstStyle/>
          <a:p>
            <a:r>
              <a:rPr lang="en-US" dirty="0"/>
              <a:t>Input 1</a:t>
            </a:r>
          </a:p>
        </p:txBody>
      </p:sp>
      <p:sp>
        <p:nvSpPr>
          <p:cNvPr id="9" name="TextBox 8">
            <a:extLst>
              <a:ext uri="{FF2B5EF4-FFF2-40B4-BE49-F238E27FC236}">
                <a16:creationId xmlns:a16="http://schemas.microsoft.com/office/drawing/2014/main" id="{10155D57-207B-1CD0-339F-07966CB77A00}"/>
              </a:ext>
            </a:extLst>
          </p:cNvPr>
          <p:cNvSpPr txBox="1"/>
          <p:nvPr/>
        </p:nvSpPr>
        <p:spPr>
          <a:xfrm>
            <a:off x="4180097" y="3271316"/>
            <a:ext cx="854721" cy="369332"/>
          </a:xfrm>
          <a:prstGeom prst="rect">
            <a:avLst/>
          </a:prstGeom>
          <a:noFill/>
        </p:spPr>
        <p:txBody>
          <a:bodyPr wrap="none" rtlCol="0">
            <a:spAutoFit/>
          </a:bodyPr>
          <a:lstStyle/>
          <a:p>
            <a:r>
              <a:rPr lang="en-US" dirty="0"/>
              <a:t>Input 0</a:t>
            </a:r>
          </a:p>
        </p:txBody>
      </p:sp>
    </p:spTree>
    <p:extLst>
      <p:ext uri="{BB962C8B-B14F-4D97-AF65-F5344CB8AC3E}">
        <p14:creationId xmlns:p14="http://schemas.microsoft.com/office/powerpoint/2010/main" val="2579755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pic>
        <p:nvPicPr>
          <p:cNvPr id="13" name="Picture 12" descr="A screenshot of a computer game&#10;&#10;AI-generated content may be incorrect.">
            <a:extLst>
              <a:ext uri="{FF2B5EF4-FFF2-40B4-BE49-F238E27FC236}">
                <a16:creationId xmlns:a16="http://schemas.microsoft.com/office/drawing/2014/main" id="{55011FF6-86AD-9E1B-3BB8-8B3A58E3B1D5}"/>
              </a:ext>
            </a:extLst>
          </p:cNvPr>
          <p:cNvPicPr>
            <a:picLocks noChangeAspect="1"/>
          </p:cNvPicPr>
          <p:nvPr/>
        </p:nvPicPr>
        <p:blipFill>
          <a:blip r:embed="rId2"/>
          <a:stretch>
            <a:fillRect/>
          </a:stretch>
        </p:blipFill>
        <p:spPr>
          <a:xfrm>
            <a:off x="6044021" y="240445"/>
            <a:ext cx="5709493" cy="6098146"/>
          </a:xfrm>
          <a:prstGeom prst="rect">
            <a:avLst/>
          </a:prstGeom>
        </p:spPr>
      </p:pic>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12" name="Picture 11" descr="A screen shot of a NOT gate implemented in the VLSI design layout tool associated with this course. https://www.ca4e.com/tools/mistic/">
            <a:extLst>
              <a:ext uri="{FF2B5EF4-FFF2-40B4-BE49-F238E27FC236}">
                <a16:creationId xmlns:a16="http://schemas.microsoft.com/office/drawing/2014/main" id="{23AF6DBE-AD65-6C6A-C261-809568B71036}"/>
              </a:ext>
            </a:extLst>
          </p:cNvPr>
          <p:cNvPicPr>
            <a:picLocks noChangeAspect="1"/>
          </p:cNvPicPr>
          <p:nvPr/>
        </p:nvPicPr>
        <p:blipFill>
          <a:blip r:embed="rId5"/>
          <a:srcRect t="8934" b="83557"/>
          <a:stretch/>
        </p:blipFill>
        <p:spPr>
          <a:xfrm>
            <a:off x="6190253" y="1058902"/>
            <a:ext cx="5428591" cy="475430"/>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pic>
        <p:nvPicPr>
          <p:cNvPr id="2" name="Picture 1" descr="A screen shot of a NOT gate implemented in the VLSI design layout tool associated with this course. https://www.ca4e.com/tools/mistic/">
            <a:extLst>
              <a:ext uri="{FF2B5EF4-FFF2-40B4-BE49-F238E27FC236}">
                <a16:creationId xmlns:a16="http://schemas.microsoft.com/office/drawing/2014/main" id="{C5C1DB36-FA3C-308F-4083-28F6987A751A}"/>
              </a:ext>
            </a:extLst>
          </p:cNvPr>
          <p:cNvPicPr>
            <a:picLocks noChangeAspect="1"/>
          </p:cNvPicPr>
          <p:nvPr/>
        </p:nvPicPr>
        <p:blipFill>
          <a:blip r:embed="rId5"/>
          <a:srcRect t="8934" b="83557"/>
          <a:stretch/>
        </p:blipFill>
        <p:spPr>
          <a:xfrm>
            <a:off x="6128261" y="1058902"/>
            <a:ext cx="5428591" cy="475430"/>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dirty="0"/>
              <a:t>Semiconductors</a:t>
            </a:r>
          </a:p>
          <a:p>
            <a:r>
              <a:rPr lang="en-US" dirty="0"/>
              <a:t>Tuning tubes and transistor for digital applications (as compared to amplifier applications)</a:t>
            </a:r>
          </a:p>
          <a:p>
            <a:r>
              <a:rPr lang="en-US" dirty="0"/>
              <a:t>Building gates from transistors</a:t>
            </a:r>
          </a:p>
          <a:p>
            <a:r>
              <a:rPr lang="en-US" dirty="0"/>
              <a:t>Transistor technology evolution PMOS, NMOS and CMOS </a:t>
            </a:r>
            <a:r>
              <a:rPr lang="en-US"/>
              <a:t>logic </a:t>
            </a:r>
            <a:endParaRPr lang="en-US" dirty="0"/>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a:t>
            </a:r>
          </a:p>
          <a:p>
            <a:r>
              <a:rPr lang="en-US" sz="2000" dirty="0"/>
              <a:t>Lots of heat because tubes had an internal heater that helped release electrons from the cathode.</a:t>
            </a:r>
          </a:p>
          <a:p>
            <a:r>
              <a:rPr lang="en-US" sz="2000" dirty="0"/>
              <a:t>Physically large</a:t>
            </a:r>
          </a:p>
          <a:p>
            <a:r>
              <a:rPr lang="en-US" sz="2000" dirty="0"/>
              <a:t>Expensive to manufacture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3"/>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03D64-DFBE-C6C6-B26A-893D08133D8A}"/>
              </a:ext>
            </a:extLst>
          </p:cNvPr>
          <p:cNvSpPr>
            <a:spLocks noGrp="1"/>
          </p:cNvSpPr>
          <p:nvPr>
            <p:ph type="title"/>
          </p:nvPr>
        </p:nvSpPr>
        <p:spPr/>
        <p:txBody>
          <a:bodyPr/>
          <a:lstStyle/>
          <a:p>
            <a:r>
              <a:rPr lang="en-US" dirty="0"/>
              <a:t>Semi-Conductors</a:t>
            </a:r>
          </a:p>
        </p:txBody>
      </p:sp>
      <p:sp>
        <p:nvSpPr>
          <p:cNvPr id="5" name="Text Placeholder 4">
            <a:extLst>
              <a:ext uri="{FF2B5EF4-FFF2-40B4-BE49-F238E27FC236}">
                <a16:creationId xmlns:a16="http://schemas.microsoft.com/office/drawing/2014/main" id="{DFF883B0-0A39-83DE-14CD-9F103D1FAE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240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lnSpcReduction="10000"/>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Semi-conductor</a:t>
            </a:r>
          </a:p>
          <a:p>
            <a:r>
              <a:rPr lang="en-US" dirty="0"/>
              <a:t>Certain crystalline materials like silicon can be modified by adding impurities (‘doping’) so they conduct electricity under certain conditions — hence, </a:t>
            </a:r>
            <a:r>
              <a:rPr lang="en-US" i="1" dirty="0"/>
              <a:t>semiconductors</a:t>
            </a:r>
            <a:r>
              <a:rPr lang="en-US" dirty="0"/>
              <a:t>.</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grpSp>
        <p:nvGrpSpPr>
          <p:cNvPr id="29" name="Group 28">
            <a:extLst>
              <a:ext uri="{FF2B5EF4-FFF2-40B4-BE49-F238E27FC236}">
                <a16:creationId xmlns:a16="http://schemas.microsoft.com/office/drawing/2014/main" id="{9436EE4B-5093-B39E-39AC-F0D6B4ED2F37}"/>
              </a:ext>
            </a:extLst>
          </p:cNvPr>
          <p:cNvGrpSpPr/>
          <p:nvPr/>
        </p:nvGrpSpPr>
        <p:grpSpPr>
          <a:xfrm>
            <a:off x="7339551" y="3452018"/>
            <a:ext cx="4214503" cy="2496412"/>
            <a:chOff x="7339551" y="3452018"/>
            <a:chExt cx="4214503" cy="2496412"/>
          </a:xfrm>
        </p:grpSpPr>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3295</TotalTime>
  <Words>4150</Words>
  <Application>Microsoft Macintosh PowerPoint</Application>
  <PresentationFormat>Widescreen</PresentationFormat>
  <Paragraphs>572</Paragraphs>
  <Slides>47</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Helvetica</vt:lpstr>
      <vt:lpstr>Wingdings</vt:lpstr>
      <vt:lpstr>Office Theme</vt:lpstr>
      <vt:lpstr>Solid State Computing</vt:lpstr>
      <vt:lpstr>Outline </vt:lpstr>
      <vt:lpstr>Valves / Tubes / Vacuum Tubes</vt:lpstr>
      <vt:lpstr>PowerPoint Presentation</vt:lpstr>
      <vt:lpstr>Building "Digital" Valves / Tubes</vt:lpstr>
      <vt:lpstr>Flaws of Valves</vt:lpstr>
      <vt:lpstr>Semi-Conductors</vt:lpstr>
      <vt:lpstr>Transistors</vt:lpstr>
      <vt:lpstr>Nobel Prize!</vt:lpstr>
      <vt:lpstr>Transistor audio amplifiers – not so simple</vt:lpstr>
      <vt:lpstr>Transistor Radios</vt:lpstr>
      <vt:lpstr>Hi End Tube-Based Audio Amplifiers</vt:lpstr>
      <vt:lpstr>Building "Digital" Transistors</vt:lpstr>
      <vt:lpstr>Two Kinds of "Digital" Transistors</vt:lpstr>
      <vt:lpstr>The Four Eras of Transistor Manufacturing</vt:lpstr>
      <vt:lpstr>From Transistors to Gates</vt:lpstr>
      <vt:lpstr>We use transistors to implement "gates"</vt:lpstr>
      <vt:lpstr>Not gates over time..</vt:lpstr>
      <vt:lpstr>Not gates over time..</vt:lpstr>
      <vt:lpstr>Not gates over time..</vt:lpstr>
      <vt:lpstr>TL;DR – 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Increasing Transistor Count</vt:lpstr>
      <vt:lpstr>Scale Over Time</vt:lpstr>
      <vt:lpstr>Planar Transistors</vt:lpstr>
      <vt:lpstr>Very Large Scale Integration (VLSI)</vt:lpstr>
      <vt:lpstr>Photo Lithography</vt:lpstr>
      <vt:lpstr>Rockwell silicon wafer (1986)</vt:lpstr>
      <vt:lpstr>Growth of transistor count</vt:lpstr>
      <vt:lpstr>Very Large Scale Integration (VLSI) Layout</vt:lpstr>
      <vt:lpstr>Magic Open Source  VLSI Design Tool  </vt:lpstr>
      <vt:lpstr>About My Emulators</vt:lpstr>
      <vt:lpstr>VLSI CMOS Not</vt:lpstr>
      <vt:lpstr>Drawing Layers</vt:lpstr>
      <vt:lpstr>Transistors</vt:lpstr>
      <vt:lpstr>About Layout</vt:lpstr>
      <vt:lpstr>Looking at the Layers</vt:lpstr>
      <vt:lpstr>VLSI CMOS Not</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159</cp:revision>
  <dcterms:created xsi:type="dcterms:W3CDTF">2023-02-25T13:30:24Z</dcterms:created>
  <dcterms:modified xsi:type="dcterms:W3CDTF">2025-11-17T14:35:45Z</dcterms:modified>
</cp:coreProperties>
</file>